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79" r:id="rId9"/>
    <p:sldId id="267" r:id="rId10"/>
    <p:sldId id="280" r:id="rId11"/>
    <p:sldId id="281" r:id="rId12"/>
    <p:sldId id="282" r:id="rId13"/>
    <p:sldId id="270" r:id="rId14"/>
    <p:sldId id="286" r:id="rId15"/>
    <p:sldId id="277" r:id="rId16"/>
    <p:sldId id="278" r:id="rId17"/>
    <p:sldId id="285" r:id="rId18"/>
    <p:sldId id="262" r:id="rId19"/>
    <p:sldId id="263" r:id="rId20"/>
    <p:sldId id="273" r:id="rId21"/>
    <p:sldId id="283" r:id="rId22"/>
    <p:sldId id="274" r:id="rId23"/>
    <p:sldId id="287" r:id="rId24"/>
    <p:sldId id="275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314DD4-6289-4CF0-9B09-46C80B20C933}" v="53" dt="2026-02-02T14:43:21.2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vannah Gay" userId="c754edc5-2068-4114-9e6d-3cf358a23e98" providerId="ADAL" clId="{B0314DD4-6289-4CF0-9B09-46C80B20C933}"/>
    <pc:docChg chg="undo custSel addSld delSld modSld sldOrd">
      <pc:chgData name="Savannah Gay" userId="c754edc5-2068-4114-9e6d-3cf358a23e98" providerId="ADAL" clId="{B0314DD4-6289-4CF0-9B09-46C80B20C933}" dt="2026-07-14T17:52:37.429" v="2555" actId="13926"/>
      <pc:docMkLst>
        <pc:docMk/>
      </pc:docMkLst>
      <pc:sldChg chg="modSp mod">
        <pc:chgData name="Savannah Gay" userId="c754edc5-2068-4114-9e6d-3cf358a23e98" providerId="ADAL" clId="{B0314DD4-6289-4CF0-9B09-46C80B20C933}" dt="2026-01-21T21:18:26.839" v="1540" actId="20577"/>
        <pc:sldMkLst>
          <pc:docMk/>
          <pc:sldMk cId="2235940434" sldId="257"/>
        </pc:sldMkLst>
      </pc:sldChg>
      <pc:sldChg chg="modSp mod">
        <pc:chgData name="Savannah Gay" userId="c754edc5-2068-4114-9e6d-3cf358a23e98" providerId="ADAL" clId="{B0314DD4-6289-4CF0-9B09-46C80B20C933}" dt="2026-01-21T21:19:22.807" v="1583" actId="20577"/>
        <pc:sldMkLst>
          <pc:docMk/>
          <pc:sldMk cId="95823504" sldId="258"/>
        </pc:sldMkLst>
      </pc:sldChg>
      <pc:sldChg chg="modSp mod">
        <pc:chgData name="Savannah Gay" userId="c754edc5-2068-4114-9e6d-3cf358a23e98" providerId="ADAL" clId="{B0314DD4-6289-4CF0-9B09-46C80B20C933}" dt="2026-02-02T19:06:07.849" v="2545" actId="13926"/>
        <pc:sldMkLst>
          <pc:docMk/>
          <pc:sldMk cId="1793092712" sldId="259"/>
        </pc:sldMkLst>
      </pc:sldChg>
      <pc:sldChg chg="modSp mod">
        <pc:chgData name="Savannah Gay" userId="c754edc5-2068-4114-9e6d-3cf358a23e98" providerId="ADAL" clId="{B0314DD4-6289-4CF0-9B09-46C80B20C933}" dt="2026-01-21T17:36:10.871" v="1512" actId="20577"/>
        <pc:sldMkLst>
          <pc:docMk/>
          <pc:sldMk cId="601856093" sldId="260"/>
        </pc:sldMkLst>
      </pc:sldChg>
      <pc:sldChg chg="modSp mod">
        <pc:chgData name="Savannah Gay" userId="c754edc5-2068-4114-9e6d-3cf358a23e98" providerId="ADAL" clId="{B0314DD4-6289-4CF0-9B09-46C80B20C933}" dt="2026-01-21T16:37:52.993" v="928" actId="113"/>
        <pc:sldMkLst>
          <pc:docMk/>
          <pc:sldMk cId="4133427208" sldId="261"/>
        </pc:sldMkLst>
      </pc:sldChg>
      <pc:sldChg chg="modSp mod ord">
        <pc:chgData name="Savannah Gay" userId="c754edc5-2068-4114-9e6d-3cf358a23e98" providerId="ADAL" clId="{B0314DD4-6289-4CF0-9B09-46C80B20C933}" dt="2026-07-14T17:52:37.429" v="2555" actId="13926"/>
        <pc:sldMkLst>
          <pc:docMk/>
          <pc:sldMk cId="655578527" sldId="262"/>
        </pc:sldMkLst>
        <pc:spChg chg="mod">
          <ac:chgData name="Savannah Gay" userId="c754edc5-2068-4114-9e6d-3cf358a23e98" providerId="ADAL" clId="{B0314DD4-6289-4CF0-9B09-46C80B20C933}" dt="2026-07-14T17:52:37.429" v="2555" actId="13926"/>
          <ac:spMkLst>
            <pc:docMk/>
            <pc:sldMk cId="655578527" sldId="262"/>
            <ac:spMk id="3" creationId="{B842F93A-EE83-B0D3-CDEE-FF8F153D5C68}"/>
          </ac:spMkLst>
        </pc:spChg>
      </pc:sldChg>
      <pc:sldChg chg="modSp mod ord">
        <pc:chgData name="Savannah Gay" userId="c754edc5-2068-4114-9e6d-3cf358a23e98" providerId="ADAL" clId="{B0314DD4-6289-4CF0-9B09-46C80B20C933}" dt="2026-01-28T14:32:45.987" v="1869" actId="20577"/>
        <pc:sldMkLst>
          <pc:docMk/>
          <pc:sldMk cId="1784449816" sldId="263"/>
        </pc:sldMkLst>
      </pc:sldChg>
      <pc:sldChg chg="modSp mod">
        <pc:chgData name="Savannah Gay" userId="c754edc5-2068-4114-9e6d-3cf358a23e98" providerId="ADAL" clId="{B0314DD4-6289-4CF0-9B09-46C80B20C933}" dt="2026-01-21T17:19:43.921" v="1350" actId="113"/>
        <pc:sldMkLst>
          <pc:docMk/>
          <pc:sldMk cId="3159264086" sldId="264"/>
        </pc:sldMkLst>
      </pc:sldChg>
      <pc:sldChg chg="modSp mod">
        <pc:chgData name="Savannah Gay" userId="c754edc5-2068-4114-9e6d-3cf358a23e98" providerId="ADAL" clId="{B0314DD4-6289-4CF0-9B09-46C80B20C933}" dt="2026-01-21T16:37:39.551" v="926" actId="113"/>
        <pc:sldMkLst>
          <pc:docMk/>
          <pc:sldMk cId="1667373145" sldId="265"/>
        </pc:sldMkLst>
      </pc:sldChg>
      <pc:sldChg chg="del">
        <pc:chgData name="Savannah Gay" userId="c754edc5-2068-4114-9e6d-3cf358a23e98" providerId="ADAL" clId="{B0314DD4-6289-4CF0-9B09-46C80B20C933}" dt="2026-01-21T16:37:05.324" v="916" actId="47"/>
        <pc:sldMkLst>
          <pc:docMk/>
          <pc:sldMk cId="3575966742" sldId="266"/>
        </pc:sldMkLst>
      </pc:sldChg>
      <pc:sldChg chg="modSp mod">
        <pc:chgData name="Savannah Gay" userId="c754edc5-2068-4114-9e6d-3cf358a23e98" providerId="ADAL" clId="{B0314DD4-6289-4CF0-9B09-46C80B20C933}" dt="2026-01-21T16:39:06.627" v="976" actId="207"/>
        <pc:sldMkLst>
          <pc:docMk/>
          <pc:sldMk cId="292320060" sldId="267"/>
        </pc:sldMkLst>
      </pc:sldChg>
      <pc:sldChg chg="modSp del mod">
        <pc:chgData name="Savannah Gay" userId="c754edc5-2068-4114-9e6d-3cf358a23e98" providerId="ADAL" clId="{B0314DD4-6289-4CF0-9B09-46C80B20C933}" dt="2026-01-21T16:41:45.592" v="999" actId="47"/>
        <pc:sldMkLst>
          <pc:docMk/>
          <pc:sldMk cId="1904435189" sldId="268"/>
        </pc:sldMkLst>
      </pc:sldChg>
      <pc:sldChg chg="del">
        <pc:chgData name="Savannah Gay" userId="c754edc5-2068-4114-9e6d-3cf358a23e98" providerId="ADAL" clId="{B0314DD4-6289-4CF0-9B09-46C80B20C933}" dt="2026-01-21T16:45:59.800" v="1011" actId="47"/>
        <pc:sldMkLst>
          <pc:docMk/>
          <pc:sldMk cId="20949931" sldId="269"/>
        </pc:sldMkLst>
      </pc:sldChg>
      <pc:sldChg chg="modSp mod">
        <pc:chgData name="Savannah Gay" userId="c754edc5-2068-4114-9e6d-3cf358a23e98" providerId="ADAL" clId="{B0314DD4-6289-4CF0-9B09-46C80B20C933}" dt="2026-01-28T14:33:25.425" v="1871" actId="1076"/>
        <pc:sldMkLst>
          <pc:docMk/>
          <pc:sldMk cId="1538754215" sldId="270"/>
        </pc:sldMkLst>
      </pc:sldChg>
      <pc:sldChg chg="modSp del mod">
        <pc:chgData name="Savannah Gay" userId="c754edc5-2068-4114-9e6d-3cf358a23e98" providerId="ADAL" clId="{B0314DD4-6289-4CF0-9B09-46C80B20C933}" dt="2026-01-21T17:06:47.968" v="1090" actId="47"/>
        <pc:sldMkLst>
          <pc:docMk/>
          <pc:sldMk cId="1909490707" sldId="271"/>
        </pc:sldMkLst>
      </pc:sldChg>
      <pc:sldChg chg="modSp del mod">
        <pc:chgData name="Savannah Gay" userId="c754edc5-2068-4114-9e6d-3cf358a23e98" providerId="ADAL" clId="{B0314DD4-6289-4CF0-9B09-46C80B20C933}" dt="2026-01-22T13:45:07.605" v="1802" actId="47"/>
        <pc:sldMkLst>
          <pc:docMk/>
          <pc:sldMk cId="326261396" sldId="272"/>
        </pc:sldMkLst>
      </pc:sldChg>
      <pc:sldChg chg="modSp mod">
        <pc:chgData name="Savannah Gay" userId="c754edc5-2068-4114-9e6d-3cf358a23e98" providerId="ADAL" clId="{B0314DD4-6289-4CF0-9B09-46C80B20C933}" dt="2026-01-21T17:03:50.990" v="1065" actId="207"/>
        <pc:sldMkLst>
          <pc:docMk/>
          <pc:sldMk cId="1179798494" sldId="273"/>
        </pc:sldMkLst>
      </pc:sldChg>
      <pc:sldChg chg="modSp mod">
        <pc:chgData name="Savannah Gay" userId="c754edc5-2068-4114-9e6d-3cf358a23e98" providerId="ADAL" clId="{B0314DD4-6289-4CF0-9B09-46C80B20C933}" dt="2026-01-21T17:06:05.880" v="1086" actId="2711"/>
        <pc:sldMkLst>
          <pc:docMk/>
          <pc:sldMk cId="1227729987" sldId="274"/>
        </pc:sldMkLst>
      </pc:sldChg>
      <pc:sldChg chg="modSp mod">
        <pc:chgData name="Savannah Gay" userId="c754edc5-2068-4114-9e6d-3cf358a23e98" providerId="ADAL" clId="{B0314DD4-6289-4CF0-9B09-46C80B20C933}" dt="2026-02-02T14:38:53.036" v="2289" actId="20577"/>
        <pc:sldMkLst>
          <pc:docMk/>
          <pc:sldMk cId="3918404692" sldId="275"/>
        </pc:sldMkLst>
      </pc:sldChg>
      <pc:sldChg chg="modSp del mod">
        <pc:chgData name="Savannah Gay" userId="c754edc5-2068-4114-9e6d-3cf358a23e98" providerId="ADAL" clId="{B0314DD4-6289-4CF0-9B09-46C80B20C933}" dt="2026-01-21T16:32:32.212" v="870" actId="47"/>
        <pc:sldMkLst>
          <pc:docMk/>
          <pc:sldMk cId="2853009955" sldId="276"/>
        </pc:sldMkLst>
      </pc:sldChg>
      <pc:sldChg chg="addSp delSp modSp new mod">
        <pc:chgData name="Savannah Gay" userId="c754edc5-2068-4114-9e6d-3cf358a23e98" providerId="ADAL" clId="{B0314DD4-6289-4CF0-9B09-46C80B20C933}" dt="2026-01-21T16:49:07.341" v="1021" actId="20577"/>
        <pc:sldMkLst>
          <pc:docMk/>
          <pc:sldMk cId="4102522111" sldId="277"/>
        </pc:sldMkLst>
      </pc:sldChg>
      <pc:sldChg chg="addSp delSp modSp new mod">
        <pc:chgData name="Savannah Gay" userId="c754edc5-2068-4114-9e6d-3cf358a23e98" providerId="ADAL" clId="{B0314DD4-6289-4CF0-9B09-46C80B20C933}" dt="2026-01-21T16:49:49.678" v="1026" actId="113"/>
        <pc:sldMkLst>
          <pc:docMk/>
          <pc:sldMk cId="1010721723" sldId="278"/>
        </pc:sldMkLst>
      </pc:sldChg>
      <pc:sldChg chg="addSp delSp modSp new mod">
        <pc:chgData name="Savannah Gay" userId="c754edc5-2068-4114-9e6d-3cf358a23e98" providerId="ADAL" clId="{B0314DD4-6289-4CF0-9B09-46C80B20C933}" dt="2026-01-21T16:37:35.628" v="925" actId="113"/>
        <pc:sldMkLst>
          <pc:docMk/>
          <pc:sldMk cId="392868010" sldId="279"/>
        </pc:sldMkLst>
      </pc:sldChg>
      <pc:sldChg chg="addSp delSp modSp new mod">
        <pc:chgData name="Savannah Gay" userId="c754edc5-2068-4114-9e6d-3cf358a23e98" providerId="ADAL" clId="{B0314DD4-6289-4CF0-9B09-46C80B20C933}" dt="2026-01-21T16:41:34.468" v="997" actId="1076"/>
        <pc:sldMkLst>
          <pc:docMk/>
          <pc:sldMk cId="496377172" sldId="280"/>
        </pc:sldMkLst>
      </pc:sldChg>
      <pc:sldChg chg="addSp delSp modSp new mod">
        <pc:chgData name="Savannah Gay" userId="c754edc5-2068-4114-9e6d-3cf358a23e98" providerId="ADAL" clId="{B0314DD4-6289-4CF0-9B09-46C80B20C933}" dt="2026-01-21T17:20:26.727" v="1351" actId="14100"/>
        <pc:sldMkLst>
          <pc:docMk/>
          <pc:sldMk cId="1025921989" sldId="281"/>
        </pc:sldMkLst>
      </pc:sldChg>
      <pc:sldChg chg="addSp delSp modSp new mod">
        <pc:chgData name="Savannah Gay" userId="c754edc5-2068-4114-9e6d-3cf358a23e98" providerId="ADAL" clId="{B0314DD4-6289-4CF0-9B09-46C80B20C933}" dt="2026-01-21T17:20:38.434" v="1352" actId="14100"/>
        <pc:sldMkLst>
          <pc:docMk/>
          <pc:sldMk cId="1060690505" sldId="282"/>
        </pc:sldMkLst>
      </pc:sldChg>
      <pc:sldChg chg="new del">
        <pc:chgData name="Savannah Gay" userId="c754edc5-2068-4114-9e6d-3cf358a23e98" providerId="ADAL" clId="{B0314DD4-6289-4CF0-9B09-46C80B20C933}" dt="2026-01-21T17:06:49.346" v="1091" actId="47"/>
        <pc:sldMkLst>
          <pc:docMk/>
          <pc:sldMk cId="340842221" sldId="283"/>
        </pc:sldMkLst>
      </pc:sldChg>
      <pc:sldChg chg="modSp new del mod">
        <pc:chgData name="Savannah Gay" userId="c754edc5-2068-4114-9e6d-3cf358a23e98" providerId="ADAL" clId="{B0314DD4-6289-4CF0-9B09-46C80B20C933}" dt="2026-01-21T17:10:17.438" v="1143" actId="47"/>
        <pc:sldMkLst>
          <pc:docMk/>
          <pc:sldMk cId="1519165593" sldId="283"/>
        </pc:sldMkLst>
      </pc:sldChg>
      <pc:sldChg chg="addSp delSp modSp new del mod">
        <pc:chgData name="Savannah Gay" userId="c754edc5-2068-4114-9e6d-3cf358a23e98" providerId="ADAL" clId="{B0314DD4-6289-4CF0-9B09-46C80B20C933}" dt="2026-01-21T17:05:58.798" v="1084" actId="47"/>
        <pc:sldMkLst>
          <pc:docMk/>
          <pc:sldMk cId="3388287254" sldId="283"/>
        </pc:sldMkLst>
      </pc:sldChg>
      <pc:sldChg chg="addSp delSp modSp new mod">
        <pc:chgData name="Savannah Gay" userId="c754edc5-2068-4114-9e6d-3cf358a23e98" providerId="ADAL" clId="{B0314DD4-6289-4CF0-9B09-46C80B20C933}" dt="2026-01-21T17:15:30.440" v="1174" actId="1076"/>
        <pc:sldMkLst>
          <pc:docMk/>
          <pc:sldMk cId="4204407594" sldId="283"/>
        </pc:sldMkLst>
      </pc:sldChg>
      <pc:sldChg chg="modSp new mod">
        <pc:chgData name="Savannah Gay" userId="c754edc5-2068-4114-9e6d-3cf358a23e98" providerId="ADAL" clId="{B0314DD4-6289-4CF0-9B09-46C80B20C933}" dt="2026-02-04T14:03:41.210" v="2554" actId="20577"/>
        <pc:sldMkLst>
          <pc:docMk/>
          <pc:sldMk cId="3643526661" sldId="284"/>
        </pc:sldMkLst>
      </pc:sldChg>
      <pc:sldChg chg="addSp modSp new mod">
        <pc:chgData name="Savannah Gay" userId="c754edc5-2068-4114-9e6d-3cf358a23e98" providerId="ADAL" clId="{B0314DD4-6289-4CF0-9B09-46C80B20C933}" dt="2026-01-22T13:44:59.142" v="1801" actId="114"/>
        <pc:sldMkLst>
          <pc:docMk/>
          <pc:sldMk cId="3634018521" sldId="285"/>
        </pc:sldMkLst>
      </pc:sldChg>
      <pc:sldChg chg="addSp delSp modSp new mod">
        <pc:chgData name="Savannah Gay" userId="c754edc5-2068-4114-9e6d-3cf358a23e98" providerId="ADAL" clId="{B0314DD4-6289-4CF0-9B09-46C80B20C933}" dt="2026-02-02T14:45:32.591" v="2544" actId="1076"/>
        <pc:sldMkLst>
          <pc:docMk/>
          <pc:sldMk cId="564100040" sldId="286"/>
        </pc:sldMkLst>
      </pc:sldChg>
      <pc:sldChg chg="modSp new del mod">
        <pc:chgData name="Savannah Gay" userId="c754edc5-2068-4114-9e6d-3cf358a23e98" providerId="ADAL" clId="{B0314DD4-6289-4CF0-9B09-46C80B20C933}" dt="2026-02-02T14:35:43.854" v="2155" actId="47"/>
        <pc:sldMkLst>
          <pc:docMk/>
          <pc:sldMk cId="2419437128" sldId="287"/>
        </pc:sldMkLst>
      </pc:sldChg>
      <pc:sldChg chg="modSp new mod ord">
        <pc:chgData name="Savannah Gay" userId="c754edc5-2068-4114-9e6d-3cf358a23e98" providerId="ADAL" clId="{B0314DD4-6289-4CF0-9B09-46C80B20C933}" dt="2026-02-04T14:02:49.729" v="2552" actId="20577"/>
        <pc:sldMkLst>
          <pc:docMk/>
          <pc:sldMk cId="2470353850" sldId="28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BDFBB-200B-37F2-06CF-403C92114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EBED5-3455-1D6A-4761-2454FCE95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8A8C3-6E39-D036-711C-3CBACD3E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4CFF4B-0E27-3A1B-1942-9DA0952F0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62B4D-0344-1AFF-BDA3-837EB5C0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64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CE24-D146-0714-38E9-2F87B94E3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BCB1F-0876-5783-B2A5-56CDAC834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7DA1C-0323-0C86-2C8E-F17594764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EECD3-6590-4806-AD83-A5C850933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2255E-D56F-6E79-5E16-E630E3C5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79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615A9F-66CF-6B13-921E-2F4BC41F2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B241D0-37F5-3101-ACA2-C3AB032B2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DD8F3-8DC8-1A63-1FE3-B026D8C23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97B91-A3EB-25A5-7E4D-5015D597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7B09C-5FE7-1099-AB92-D9B45D33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6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A6083-FFB9-9030-DDBC-72C628A6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1B6C2-440A-FA52-2C91-94AA37CDF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794F-009F-9940-B4B3-286E5CA08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81079-D6E8-D048-D731-E291AFA8B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F82B5-659A-15C2-A487-8425BBD4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02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160BA-1188-A7B6-C778-B12D82086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76CFA-998E-712D-3870-82618DC28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F2461-717B-E65B-7E50-72C7FE4C8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7892C-7DBA-9FD5-7B7F-E786FD095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B9838-CB28-1295-AA65-14F2573F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59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07FA3-F564-33B3-066E-D3C19F593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FD571-A048-9C85-ECF2-B8D354AB17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8C8F1-9F7B-A457-EE4D-D80C643F4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187D-0B3E-288A-F357-9EC5DFA76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0A6AE-3B38-407C-3E82-3D4FCFA53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726A3-2E69-0C95-E9CD-3B0FFDCD9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79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BBA63-8B41-27A6-631F-639088279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D3BD0-DB92-8A80-E380-2F7763CE2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E3B22-E6AC-ED23-CC5F-E8AE1A2B5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347E1-A17E-AB06-7CE4-6AAEE18AAC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758348-BB23-D87F-107C-BEF1D9FB0A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8C7F2F-6413-C94C-91B1-B72244A3D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B9198-FE9B-8515-65BB-27822BABE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7FC445-75C6-4DAF-EF25-CF84B3C28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0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FA457-9949-E334-15E4-E3983F910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1B7CFF-1646-692E-CA15-0549B0EB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D53B6D-9891-975B-AD05-5A5D49FB0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F66E2-8783-9C05-6BA7-AFB491541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7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CA270C-DD52-40A2-28D0-D010C7DD7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11CD3C-5F84-CBF9-D588-9CA22070E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88C66-AF1E-1299-3207-CF6ED84E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2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3FA8F-89AB-7B61-3345-A4A65EC75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E28F9-8092-4FFD-58FD-95B7A96A3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F83E-468F-6C29-A8D8-4E569A9F8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AD0C5-C923-D7C3-9979-8E65329D9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02234-7A2A-95EF-6675-4D74A4574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CCB83-4153-032D-A9FC-2542D875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4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CB754-BEC3-C9D2-4C2B-DC876EB8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31342E-29F9-C68F-9D97-E2D3C7176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7AEDF-DCE7-014D-0018-4E68B4C5B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EB0F1-181A-1E87-1C51-B0AAEB6AD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88CED-29E8-49D9-A4ED-3DC9BFD0EE52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4DAC1-2659-7221-14C6-BBF3FC9D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E657D-E1C9-1A41-9F8E-22EF1862C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2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D31B9E-6FB6-E30F-C8C2-8A269A7F2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0F8CD-CA6C-2C6C-1F71-E47F275A6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3ACB-DE1B-B414-F990-0E5AF995A4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788CED-29E8-49D9-A4ED-3DC9BFD0EE52}" type="datetimeFigureOut">
              <a:rPr lang="en-US" smtClean="0"/>
              <a:t>7/14/2026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BD38C-9721-7B37-69E9-CBDF19170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A1AAD-457A-BFE4-C0C4-D44B4EF45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2E0B42-E28B-4CD9-8370-7AF517641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7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hepnc.uncg.edu/wp-content/uploads/2025/08/Common-Signs-of-Homelessness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hepnc.uncg.edu/wp-content/uploads/2025/08/Common-Signs-of-Homelessness.pdf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hepnc.uncg.edu/about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nche.ed.gov/" TargetMode="External"/><Relationship Id="rId2" Type="http://schemas.openxmlformats.org/officeDocument/2006/relationships/hyperlink" Target="https://hepnc.uncg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choolhouseconnection.org/" TargetMode="External"/><Relationship Id="rId4" Type="http://schemas.openxmlformats.org/officeDocument/2006/relationships/hyperlink" Target="https://www.nysteachs.org/_files/ugd/10c789_9bbe2241b7b44411b6d423718ae2820f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hepnc.uncg.edu/wp-content/uploads/2025/08/Common-Signs-of-Homelessness.pdf" TargetMode="External"/><Relationship Id="rId7" Type="http://schemas.openxmlformats.org/officeDocument/2006/relationships/hyperlink" Target="https://www.dpi.nc.gov/districts-schools/accountability-and-testing/school-accountability-and-reporting/accountability-data-sets-and-reports#2024-25Reports-4468" TargetMode="External"/><Relationship Id="rId2" Type="http://schemas.openxmlformats.org/officeDocument/2006/relationships/hyperlink" Target="https://hepnc.uncg.edu/homeless-liaisons/resourc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earus.us/understand-homelessness/videos.html" TargetMode="External"/><Relationship Id="rId5" Type="http://schemas.openxmlformats.org/officeDocument/2006/relationships/hyperlink" Target="https://www.youtube.com/watch?v=tBZFraWLIKM" TargetMode="External"/><Relationship Id="rId4" Type="http://schemas.openxmlformats.org/officeDocument/2006/relationships/hyperlink" Target="https://vimeo.com/902007623?share=copy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00FB9-0A0D-25BB-C349-67B41A345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002060"/>
                </a:solidFill>
                <a:cs typeface="Arial" panose="020B0604020202020204" pitchFamily="34" charset="0"/>
              </a:rPr>
              <a:t>LEA Training Template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B1948-5C70-DD54-F448-7582DC8C0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This template was developed by the North Carolina Homeless Education Program (NCHEP) to assist LEAs in creating and conducting internal staff training. 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Under federal law, homeless liaisons are required to provide professional development to LEA staff members to raise awareness of the McKinney-Vento Act and students experiencing homelessness. 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Keep in mind, this PPT is a </a:t>
            </a: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template.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Homeless liaisons should follow the instructions and suggestions throughout the template to develop an impactful internal staff training tailored to their audience.</a:t>
            </a:r>
            <a:endParaRPr lang="en-US" sz="2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0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FB946-94D2-8C50-3258-D5764834C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Causes of Homelessness</a:t>
            </a:r>
            <a:endParaRPr lang="en-US" dirty="0"/>
          </a:p>
        </p:txBody>
      </p:sp>
      <p:pic>
        <p:nvPicPr>
          <p:cNvPr id="6" name="Content Placeholder 5" descr="Pair of housekeys, on a key ring, with a keychain">
            <a:extLst>
              <a:ext uri="{FF2B5EF4-FFF2-40B4-BE49-F238E27FC236}">
                <a16:creationId xmlns:a16="http://schemas.microsoft.com/office/drawing/2014/main" id="{956BA90E-94D9-E541-D464-362876AEB5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2001951"/>
            <a:ext cx="5050971" cy="34544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DAB5B7-5AD9-F0D3-A126-2FA5A9A52D8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Lack of Affordable Housing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Poverty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Addiction Disorders, Mental Illness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Lack of Health Insurance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Health Problems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Domestic Violence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Natural and Other Disasters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Abuse/Neglect/Family Dysfunction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Other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377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A1421-FB70-3366-A71A-68071893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Impact on Student’s Learning</a:t>
            </a:r>
          </a:p>
        </p:txBody>
      </p:sp>
      <p:pic>
        <p:nvPicPr>
          <p:cNvPr id="6" name="Content Placeholder 5" descr="Child raising hand in classroom">
            <a:extLst>
              <a:ext uri="{FF2B5EF4-FFF2-40B4-BE49-F238E27FC236}">
                <a16:creationId xmlns:a16="http://schemas.microsoft.com/office/drawing/2014/main" id="{E4F78216-E23C-A7B1-F740-00D60AAD54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2199" y="2057516"/>
            <a:ext cx="5181600" cy="329972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7E7AEE-3C61-2147-0E4E-FA946D643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6543" y="1880054"/>
            <a:ext cx="4833260" cy="4351338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Chronic Illness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Depression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Anxiety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Reduced Engagement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Poor Attendance 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Delayed Social Skills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Academic Challenges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Higher Risk of Dropout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Other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21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CBC5-5BA2-A7CD-077D-F8910F67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Homeless Liaison Responsibilities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7CB3E-2B70-F91B-8F91-17FD3770E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9656" y="1825625"/>
            <a:ext cx="4844143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Identification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Enrollment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Access to Services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Referrals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Parent Information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Disputes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Transportation Services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Professional Development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Collaboration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Data Collection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Other</a:t>
            </a:r>
          </a:p>
          <a:p>
            <a:endParaRPr lang="en-US" dirty="0"/>
          </a:p>
        </p:txBody>
      </p:sp>
      <p:pic>
        <p:nvPicPr>
          <p:cNvPr id="7" name="Picture 2" descr="How to Become a School Social Worker in Texas">
            <a:extLst>
              <a:ext uri="{FF2B5EF4-FFF2-40B4-BE49-F238E27FC236}">
                <a16:creationId xmlns:a16="http://schemas.microsoft.com/office/drawing/2014/main" id="{FD7F142C-7356-4055-1D66-2AD48238F3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r="18889"/>
          <a:stretch/>
        </p:blipFill>
        <p:spPr bwMode="auto">
          <a:xfrm>
            <a:off x="1088570" y="1988911"/>
            <a:ext cx="4404829" cy="402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690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6B9E0-D851-0A9C-DF08-E043CA7F2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365125"/>
            <a:ext cx="10929257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Rights of Students Experiencing Homelessness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F4C36-CDE0-9242-C409-30A46240E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0943"/>
            <a:ext cx="10515600" cy="407602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Receive a free, appropriate public education.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Enroll in school immediately, even if lacking documents required for enrollment.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Continue attending the school of origin or enroll in the school of residence. 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Receive transportation to and from the school of origin, if requested.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Receive educational services comparable to those provided to other students, according to each student’s needs.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Participate in extracurricular activities.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Qualify for free school meals.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754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ouple of people holding a baby&#10;&#10;AI-generated content may be incorrect.">
            <a:extLst>
              <a:ext uri="{FF2B5EF4-FFF2-40B4-BE49-F238E27FC236}">
                <a16:creationId xmlns:a16="http://schemas.microsoft.com/office/drawing/2014/main" id="{C29AFBA6-9332-D60F-8F73-536ACF7AEC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2" y="221680"/>
            <a:ext cx="3744685" cy="6011304"/>
          </a:xfrm>
        </p:spPr>
      </p:pic>
      <p:pic>
        <p:nvPicPr>
          <p:cNvPr id="10" name="Content Placeholder 9" descr="A couple of young women with text&#10;&#10;AI-generated content may be incorrect.">
            <a:extLst>
              <a:ext uri="{FF2B5EF4-FFF2-40B4-BE49-F238E27FC236}">
                <a16:creationId xmlns:a16="http://schemas.microsoft.com/office/drawing/2014/main" id="{EB1F787B-6E6F-6527-4DA2-B1D3021E22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29" y="221680"/>
            <a:ext cx="3744685" cy="6011304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7046CEC-299B-9C9A-10C8-C406045E9982}"/>
              </a:ext>
            </a:extLst>
          </p:cNvPr>
          <p:cNvSpPr txBox="1">
            <a:spLocks/>
          </p:cNvSpPr>
          <p:nvPr/>
        </p:nvSpPr>
        <p:spPr>
          <a:xfrm>
            <a:off x="838200" y="5927725"/>
            <a:ext cx="10515600" cy="930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Consider sharing NCHEP’s poster for students and parents. Explain how they should be posted in each school building and in the community to build awareness.</a:t>
            </a: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algn="ctr"/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100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5991-24E1-A2C6-C2D5-58F1592CD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Support for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D95C3-16EA-F866-3A5D-47CD3251BA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School Meals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Early Education for Preschoolers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Extracurricular Activities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Credit Accrual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Supportive Discipline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 Postsecondary Education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FAFSA Completion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Close-up of four hands holding graduation caps with gold tassels against a blue sky">
            <a:extLst>
              <a:ext uri="{FF2B5EF4-FFF2-40B4-BE49-F238E27FC236}">
                <a16:creationId xmlns:a16="http://schemas.microsoft.com/office/drawing/2014/main" id="{6048E164-AA0A-C84D-F6C7-4573DEA0D3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972721"/>
            <a:ext cx="5181600" cy="3447546"/>
          </a:xfrm>
        </p:spPr>
      </p:pic>
    </p:spTree>
    <p:extLst>
      <p:ext uri="{BB962C8B-B14F-4D97-AF65-F5344CB8AC3E}">
        <p14:creationId xmlns:p14="http://schemas.microsoft.com/office/powerpoint/2010/main" val="4102522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A9EC2-FEF8-6B37-55CA-840E037FD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Transportation</a:t>
            </a:r>
            <a:endParaRPr lang="en-US" dirty="0"/>
          </a:p>
        </p:txBody>
      </p:sp>
      <p:pic>
        <p:nvPicPr>
          <p:cNvPr id="6" name="Content Placeholder 5" descr="Children getting on school bus">
            <a:extLst>
              <a:ext uri="{FF2B5EF4-FFF2-40B4-BE49-F238E27FC236}">
                <a16:creationId xmlns:a16="http://schemas.microsoft.com/office/drawing/2014/main" id="{9A95C3AD-F31C-C2C0-396B-F56BE1950C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5568"/>
            <a:ext cx="5018314" cy="399145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44E07B-2DB2-C59F-C4B9-1E4B1A1708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To and from the “school of origin”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 Requested by parent, guardian, or unaccompanied homeless youth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Prompt provision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LEA determines the mode of transportation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 Coordination between neighboring LEAs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721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0A12C-CC1B-646E-424F-B9260238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Potential Signs of Homelessness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48A21-7895-C95D-3DA1-9919718E73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639105"/>
          </a:xfrm>
        </p:spPr>
        <p:txBody>
          <a:bodyPr/>
          <a:lstStyle/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Lack of Educational Continuity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Poor Health/Nutrition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Tiered/ Falling Asleep in Class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Transportation &amp; Attendance Problems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Lack of School Supplies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3103D-877E-953F-D1CB-165626466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639105"/>
          </a:xfrm>
        </p:spPr>
        <p:txBody>
          <a:bodyPr/>
          <a:lstStyle/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Poor Hygiene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Lack of Personal Space After School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Social and Behavioral Concerns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Reactions or Statements by Parents, Guardians, or Students</a:t>
            </a:r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47BCF2-81BD-6B83-34BF-91D04B96B921}"/>
              </a:ext>
            </a:extLst>
          </p:cNvPr>
          <p:cNvSpPr txBox="1">
            <a:spLocks/>
          </p:cNvSpPr>
          <p:nvPr/>
        </p:nvSpPr>
        <p:spPr>
          <a:xfrm>
            <a:off x="914400" y="4599667"/>
            <a:ext cx="10515600" cy="1724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Note: While these are considered common signs, please recognize that they only offer general guidance. </a:t>
            </a:r>
          </a:p>
          <a:p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Consider sharing NCHEP’s </a:t>
            </a: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 Signs of Homelessness </a:t>
            </a: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algn="ctr"/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018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DBAA5-49A1-5F8F-9854-ABAC57438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Data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2F93A-EE83-B0D3-CDEE-FF8F153D5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Include information (graphs/charts) with district, community, and state homeless data.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Examples: 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Number of students identified by your LEA in previous school years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Number of UHY identified by your LEA in previous school years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Number of 0-5 aged siblings identified by your LEA in previous school years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Academic performance of those identified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Local poverty rate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Statewide homeless data from </a:t>
            </a: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NCHEP</a:t>
            </a:r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78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5155-D78A-AA16-79D1-D9044AAC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4F68A-1E96-ADA2-6412-B29A4FF86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Collecting and submitting data on students experiencing homelessness is a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requirement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 of every LEA, even if there are zero students to report.</a:t>
            </a: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Data collection helps with…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Local, state, and national decisions regarding homeless education programs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Assessing the needs of your students experiencing homelessness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Evaluating the effectiveness of the supports that are in place for these students 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Supporting potential funding opportunities</a:t>
            </a:r>
          </a:p>
          <a:p>
            <a:endParaRPr lang="en-US" sz="2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449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524A0-E6B8-6247-AC34-8EE51BC7D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CC22-DEE1-4D64-2A8C-62B3F112E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>
                <a:solidFill>
                  <a:srgbClr val="002060"/>
                </a:solidFill>
                <a:cs typeface="Arial" panose="020B0604020202020204" pitchFamily="34" charset="0"/>
              </a:rPr>
              <a:t>Instructions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E4949-E3D7-6BD9-18C5-667323213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Transfer this information onto your district/school slides.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All highlighted sections are suggestions and should be adjusted to reflect specific information about your LEA. DO NOT leave highlighted sections in your final presentation.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Make it your own! Include information that is relevant to your homeless education program.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Tailor this training to the audience. Some staff may need additional information than what is shared in this template.</a:t>
            </a:r>
          </a:p>
          <a:p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Keep accurate documentation of who was trained and when (i.e., agendas, sign-in sheets, copy of presentation, etc.).</a:t>
            </a:r>
          </a:p>
          <a:p>
            <a:endParaRPr lang="en-US" sz="20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23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D364D-8570-3E5A-6F4D-792FD3B09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Internal Procedures</a:t>
            </a:r>
            <a:endParaRPr lang="en-US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C1E78-B7F1-DE22-3BF9-373F3B518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Use a few slides to explain your LEA’s internal procedures if staff suspect a student is experiencing homelessness.</a:t>
            </a:r>
          </a:p>
          <a:p>
            <a:pPr algn="ctr"/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Examples: 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Who is their point of contact at the school/district level?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When should staff make a referral about a student?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How does staff refer a student they have concerns about?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798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A0AA9-475E-B57A-4241-62759F11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Questions</a:t>
            </a:r>
          </a:p>
        </p:txBody>
      </p:sp>
      <p:pic>
        <p:nvPicPr>
          <p:cNvPr id="5" name="Content Placeholder 4" descr="Badge Question Mark with solid fill">
            <a:extLst>
              <a:ext uri="{FF2B5EF4-FFF2-40B4-BE49-F238E27FC236}">
                <a16:creationId xmlns:a16="http://schemas.microsoft.com/office/drawing/2014/main" id="{2C7D7CE6-537F-DBF9-AF2A-40E1354C4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1628" y="1690688"/>
            <a:ext cx="3548743" cy="3548743"/>
          </a:xfrm>
        </p:spPr>
      </p:pic>
    </p:spTree>
    <p:extLst>
      <p:ext uri="{BB962C8B-B14F-4D97-AF65-F5344CB8AC3E}">
        <p14:creationId xmlns:p14="http://schemas.microsoft.com/office/powerpoint/2010/main" val="4204407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32B6B-2C71-8158-C250-60DD8B6A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00BA6-C3BB-F86E-C49F-2F5DEC935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2200" dirty="0"/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Include contact information for the LEA’s homeless liaison</a:t>
            </a:r>
          </a:p>
          <a:p>
            <a:pPr algn="ctr"/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Include additional school or district-level contacts as appropriate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29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57DCD-89E8-58BD-FBAD-40FE9CDEE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 Local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175C-74EE-5371-2C24-F80C8B2B7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Include a link to LEA’s McKinney-Vento webpage *it is a requirement to have information about the McKinney-Vento Act on your LEA website*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Include any local resources you would like to share.</a:t>
            </a:r>
          </a:p>
          <a:p>
            <a:pPr algn="ctr"/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Examples: 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Continuum of Care (CoC) / Balance of State (BoS)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Local shelters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Local DSS agency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Food pantries</a:t>
            </a:r>
          </a:p>
          <a:p>
            <a:pPr marL="0" indent="0" algn="ctr">
              <a:buNone/>
            </a:pPr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i="1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53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1D38D-D08B-94B6-753C-485198AD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State &amp; National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C4900-B916-2FBE-40E8-1910D54F0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McKinney-Vento Act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rgbClr val="467886"/>
              </a:solidFill>
              <a:latin typeface="Aptos" panose="020B00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North Carolina Homeless Education Program (NCHEP)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  </a:t>
            </a: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National Center for Homeless Education (NCHE)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  </a:t>
            </a: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 for Homeless Children and Youths Program: Non-Regulatory Guidance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 err="1">
                <a:solidFill>
                  <a:srgbClr val="002060"/>
                </a:solidFill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SchoolHouse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Connection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200" dirty="0">
              <a:latin typeface="Aptos" panose="020B00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404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D7EE6-F394-85E5-1F13-27E541D13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Additional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47212-0E3C-1871-03FA-FA735012D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25"/>
            <a:ext cx="10515600" cy="50650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The following resources can be used to help develop your presentation.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NCHEP Training Templates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 (i.e., North Carolina Data Slides)</a:t>
            </a: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NCHEP’s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 Signs of Homelessness 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Videos: </a:t>
            </a:r>
          </a:p>
          <a:p>
            <a:r>
              <a:rPr lang="en-US" sz="2000" dirty="0">
                <a:solidFill>
                  <a:srgbClr val="002060"/>
                </a:solidFill>
                <a:latin typeface="Aptos" panose="020B00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Caring Schools Make the Difference – NC</a:t>
            </a:r>
            <a:endParaRPr lang="en-US" sz="20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ptos" panose="020B00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Homeless Liaisons Navigate Challenges in North Carolina</a:t>
            </a:r>
            <a:endParaRPr lang="en-US" sz="20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ptos" panose="020B00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HEAR US: Understand Homelessness</a:t>
            </a:r>
            <a:endParaRPr lang="en-US" sz="20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NCDPI: Data Reports</a:t>
            </a: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526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00E9E-4CD3-DC02-DE1D-2F9DBFA28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2060"/>
                </a:solidFill>
                <a:cs typeface="Arial" panose="020B0604020202020204" pitchFamily="34" charset="0"/>
              </a:rPr>
              <a:t>The McKinney-Vento Act:</a:t>
            </a:r>
            <a:br>
              <a:rPr lang="en-US" sz="48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002060"/>
                </a:solidFill>
                <a:cs typeface="Arial" panose="020B0604020202020204" pitchFamily="34" charset="0"/>
              </a:rPr>
              <a:t>Supporting Students </a:t>
            </a:r>
            <a:br>
              <a:rPr lang="en-US" sz="4800" dirty="0">
                <a:solidFill>
                  <a:srgbClr val="002060"/>
                </a:solidFill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002060"/>
                </a:solidFill>
                <a:cs typeface="Arial" panose="020B0604020202020204" pitchFamily="34" charset="0"/>
              </a:rPr>
              <a:t>Experiencing Homelessness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046BA-7EF7-F34E-9F1F-08592E69A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8866"/>
            <a:ext cx="9144000" cy="2007734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(LEA Name)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(Audience)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(Presenter’s Name)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(Presenter’s Title)</a:t>
            </a:r>
          </a:p>
          <a:p>
            <a:pPr algn="ctr"/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  <a:cs typeface="Arial" panose="020B0604020202020204" pitchFamily="34" charset="0"/>
              </a:rPr>
              <a:t>(Date)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92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14FC4-454D-149A-5C16-1D31E4F1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F24D7-4E4A-FD55-333B-8E8572B52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02060"/>
                </a:solidFill>
              </a:rPr>
              <a:t>Overview of McKinney-Vento Act</a:t>
            </a:r>
          </a:p>
          <a:p>
            <a:r>
              <a:rPr lang="en-US" sz="2200" dirty="0">
                <a:solidFill>
                  <a:srgbClr val="002060"/>
                </a:solidFill>
              </a:rPr>
              <a:t>Definition of Homeless</a:t>
            </a:r>
          </a:p>
          <a:p>
            <a:r>
              <a:rPr lang="en-US" sz="2200" dirty="0">
                <a:solidFill>
                  <a:srgbClr val="002060"/>
                </a:solidFill>
              </a:rPr>
              <a:t>Causes &amp; Impact of Homelessness</a:t>
            </a:r>
          </a:p>
          <a:p>
            <a:r>
              <a:rPr lang="en-US" sz="2200" dirty="0">
                <a:solidFill>
                  <a:srgbClr val="002060"/>
                </a:solidFill>
              </a:rPr>
              <a:t>Homeless Liaison Responsibilities</a:t>
            </a:r>
          </a:p>
          <a:p>
            <a:r>
              <a:rPr lang="en-US" sz="2200" dirty="0">
                <a:solidFill>
                  <a:srgbClr val="002060"/>
                </a:solidFill>
              </a:rPr>
              <a:t>Rights of Students Experiencing Homelessness</a:t>
            </a:r>
          </a:p>
          <a:p>
            <a:r>
              <a:rPr lang="en-US" sz="2200" dirty="0">
                <a:solidFill>
                  <a:srgbClr val="002060"/>
                </a:solidFill>
              </a:rPr>
              <a:t>Potential Signs of Homelessness</a:t>
            </a:r>
          </a:p>
          <a:p>
            <a:r>
              <a:rPr lang="en-US" sz="2200" dirty="0">
                <a:solidFill>
                  <a:srgbClr val="002060"/>
                </a:solidFill>
              </a:rPr>
              <a:t>Data Review </a:t>
            </a:r>
          </a:p>
          <a:p>
            <a:r>
              <a:rPr lang="en-US" sz="2200" dirty="0">
                <a:solidFill>
                  <a:srgbClr val="002060"/>
                </a:solidFill>
              </a:rPr>
              <a:t>Internal Procedures</a:t>
            </a:r>
          </a:p>
          <a:p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</a:rPr>
              <a:t>Include additional information you would like to cover (i.e., Title I, Transportation, Early Education, Higher Education, etc.)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85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2D8F0-6C2E-5DCC-3E0C-C9DDAF59A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Interactive Activity </a:t>
            </a:r>
            <a:endParaRPr lang="en-US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C7C62-BDDF-838B-7480-6277A651F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highlight>
                  <a:srgbClr val="FFFF00"/>
                </a:highlight>
                <a:latin typeface="Aptos" panose="020B0004020202020204" pitchFamily="34" charset="0"/>
              </a:rPr>
              <a:t>Consider starting your presentation with an activity that prepares your audience for the topic of homelessness and the impact it can have on students.  </a:t>
            </a:r>
          </a:p>
          <a:p>
            <a:pPr algn="ctr"/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Examples: 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An icebreaker (whole group or smaller groups)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Prompted “turn and talk” discussion</a:t>
            </a:r>
          </a:p>
          <a:p>
            <a:pPr marL="0" indent="0" algn="ctr">
              <a:buNone/>
            </a:pP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Play a short video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27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B2199-7DB1-C186-93C8-FB7077D5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The McKinney-Vento Act</a:t>
            </a:r>
            <a:endParaRPr lang="en-US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0CAB4-5C9F-BE19-47DB-E208DC78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141" y="1499969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The McKinney-Vento Act is a federal law that supports students experiencing homelessness through: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Federal law supersedes local and state policies and laws.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02C632-28C2-3AEF-E8A6-E63AF1E508ED}"/>
              </a:ext>
            </a:extLst>
          </p:cNvPr>
          <p:cNvSpPr txBox="1">
            <a:spLocks/>
          </p:cNvSpPr>
          <p:nvPr/>
        </p:nvSpPr>
        <p:spPr>
          <a:xfrm>
            <a:off x="930349" y="3218438"/>
            <a:ext cx="10723185" cy="1427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br>
              <a:rPr lang="en-US" sz="2000" dirty="0">
                <a:latin typeface="+mn-lt"/>
              </a:rPr>
            </a:b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Enrollment</a:t>
            </a:r>
            <a:r>
              <a:rPr lang="en-US" sz="2200" b="1" dirty="0">
                <a:latin typeface="Aptos" panose="020B0004020202020204" pitchFamily="34" charset="0"/>
              </a:rPr>
              <a:t>                  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Attendance</a:t>
            </a:r>
            <a:r>
              <a:rPr lang="en-US" sz="2200" b="1" dirty="0">
                <a:latin typeface="Aptos" panose="020B0004020202020204" pitchFamily="34" charset="0"/>
              </a:rPr>
              <a:t>            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Academic</a:t>
            </a:r>
            <a:r>
              <a:rPr lang="en-US" sz="2200" b="1" dirty="0">
                <a:latin typeface="Aptos" panose="020B0004020202020204" pitchFamily="34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Success</a:t>
            </a:r>
            <a:endParaRPr lang="en-ZA" sz="2200" b="1" dirty="0">
              <a:solidFill>
                <a:srgbClr val="002060"/>
              </a:solidFill>
              <a:latin typeface="Aptos" panose="020B0004020202020204" pitchFamily="34" charset="0"/>
            </a:endParaRPr>
          </a:p>
        </p:txBody>
      </p:sp>
      <p:pic>
        <p:nvPicPr>
          <p:cNvPr id="6" name="Graphic 5" descr="Schoolhouse outline">
            <a:extLst>
              <a:ext uri="{FF2B5EF4-FFF2-40B4-BE49-F238E27FC236}">
                <a16:creationId xmlns:a16="http://schemas.microsoft.com/office/drawing/2014/main" id="{20402870-93E1-0873-6626-257CEC3226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00400" y="3218438"/>
            <a:ext cx="914400" cy="914400"/>
          </a:xfrm>
          <a:prstGeom prst="rect">
            <a:avLst/>
          </a:prstGeom>
        </p:spPr>
      </p:pic>
      <p:pic>
        <p:nvPicPr>
          <p:cNvPr id="8" name="Graphic 7" descr="Classroom outline">
            <a:extLst>
              <a:ext uri="{FF2B5EF4-FFF2-40B4-BE49-F238E27FC236}">
                <a16:creationId xmlns:a16="http://schemas.microsoft.com/office/drawing/2014/main" id="{041E9C0E-968D-92B7-589F-0B6EA6637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799" y="3218438"/>
            <a:ext cx="914400" cy="914400"/>
          </a:xfrm>
          <a:prstGeom prst="rect">
            <a:avLst/>
          </a:prstGeom>
        </p:spPr>
      </p:pic>
      <p:pic>
        <p:nvPicPr>
          <p:cNvPr id="10" name="Graphic 9" descr="Books outline">
            <a:extLst>
              <a:ext uri="{FF2B5EF4-FFF2-40B4-BE49-F238E27FC236}">
                <a16:creationId xmlns:a16="http://schemas.microsoft.com/office/drawing/2014/main" id="{02D108A9-F518-CE22-E958-C2DE0C134B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77198" y="32184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64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42D0E-8F20-0645-1160-C1159A23A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McKinney-Vento Definition of Homeless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998F6-2DD2-0BAC-4143-DC7F8737B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Individuals who lack a </a:t>
            </a:r>
            <a:r>
              <a:rPr lang="en-US" sz="2200" i="1" dirty="0">
                <a:solidFill>
                  <a:srgbClr val="002060"/>
                </a:solidFill>
                <a:latin typeface="Aptos" panose="020B0004020202020204" pitchFamily="34" charset="0"/>
              </a:rPr>
              <a:t>fixed, regular, and adequate 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nighttime residence.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Fixed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: A residence that is stationary, permanent, and not subject to change.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Regular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: A residence that is used on a regular basis ( i.e., nightly).</a:t>
            </a:r>
          </a:p>
          <a:p>
            <a:pPr marL="0" indent="0" algn="ctr">
              <a:buNone/>
            </a:pPr>
            <a:endParaRPr lang="en-US" sz="2200" dirty="0">
              <a:solidFill>
                <a:srgbClr val="002060"/>
              </a:solidFill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Adequate</a:t>
            </a: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: Is sufficient for meeting the physical and psychological needs typically met in home environments.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73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C9D4-E2E0-D830-0818-461244D84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Possible Homeless Situations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5337D-0B94-9C76-35D6-2B821025D0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Sharing a home due to loss of housing or economic hardship 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Living in motels/hotels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Living in a shelter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Living in cars/parks/under bridges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Living in campgrounds/abandoned buildings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Unaccompanied homeless youth</a:t>
            </a:r>
          </a:p>
          <a:p>
            <a:r>
              <a:rPr lang="en-US" sz="2400" dirty="0">
                <a:solidFill>
                  <a:srgbClr val="002060"/>
                </a:solidFill>
                <a:latin typeface="Aptos" panose="020B0004020202020204" pitchFamily="34" charset="0"/>
              </a:rPr>
              <a:t>Other</a:t>
            </a:r>
          </a:p>
          <a:p>
            <a:endParaRPr lang="en-US" dirty="0"/>
          </a:p>
        </p:txBody>
      </p:sp>
      <p:pic>
        <p:nvPicPr>
          <p:cNvPr id="6" name="Content Placeholder 5" descr="Human and dog lying on couch">
            <a:extLst>
              <a:ext uri="{FF2B5EF4-FFF2-40B4-BE49-F238E27FC236}">
                <a16:creationId xmlns:a16="http://schemas.microsoft.com/office/drawing/2014/main" id="{149010E5-E0CA-33AA-5D6A-CEDD937C12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80037"/>
            <a:ext cx="5181600" cy="3454686"/>
          </a:xfrm>
        </p:spPr>
      </p:pic>
    </p:spTree>
    <p:extLst>
      <p:ext uri="{BB962C8B-B14F-4D97-AF65-F5344CB8AC3E}">
        <p14:creationId xmlns:p14="http://schemas.microsoft.com/office/powerpoint/2010/main" val="392868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F16B8-05C0-2C71-CB6B-C1260F901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Unaccompanied Homeless Youth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4318D-DC53-F8D0-DCA0-C024B39C3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200" dirty="0">
              <a:latin typeface="Aptos" panose="020B0004020202020204" pitchFamily="34" charset="0"/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A youth who is not in the physical custody of a parent or guardian</a:t>
            </a:r>
          </a:p>
          <a:p>
            <a:pPr marL="0" indent="0" algn="ctr">
              <a:buNone/>
            </a:pPr>
            <a:r>
              <a:rPr lang="en-US" sz="2200" b="1" dirty="0">
                <a:solidFill>
                  <a:srgbClr val="002060"/>
                </a:solidFill>
                <a:latin typeface="Aptos" panose="020B0004020202020204" pitchFamily="34" charset="0"/>
              </a:rPr>
              <a:t>AND </a:t>
            </a:r>
          </a:p>
          <a:p>
            <a:pPr marL="0" indent="0" algn="ctr">
              <a:buNone/>
            </a:pPr>
            <a:r>
              <a:rPr lang="en-US" sz="2200" dirty="0">
                <a:solidFill>
                  <a:srgbClr val="002060"/>
                </a:solidFill>
                <a:latin typeface="Aptos" panose="020B0004020202020204" pitchFamily="34" charset="0"/>
              </a:rPr>
              <a:t>lacks fixed, regular, and adequate nighttime residence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A1609BEC-1274-7CD5-8256-B42AB3BB43D4}"/>
              </a:ext>
            </a:extLst>
          </p:cNvPr>
          <p:cNvSpPr/>
          <p:nvPr/>
        </p:nvSpPr>
        <p:spPr>
          <a:xfrm>
            <a:off x="1290048" y="4447883"/>
            <a:ext cx="2727324" cy="1094395"/>
          </a:xfrm>
          <a:prstGeom prst="snip1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Homeless</a:t>
            </a:r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8A189FCA-C228-61A9-2E43-0F3B1561D93F}"/>
              </a:ext>
            </a:extLst>
          </p:cNvPr>
          <p:cNvSpPr/>
          <p:nvPr/>
        </p:nvSpPr>
        <p:spPr>
          <a:xfrm>
            <a:off x="4732338" y="4451455"/>
            <a:ext cx="2727323" cy="1129954"/>
          </a:xfrm>
          <a:prstGeom prst="snip1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Unaccompanied</a:t>
            </a:r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C7AD30D1-7B8F-93EA-C747-7F222D1E046A}"/>
              </a:ext>
            </a:extLst>
          </p:cNvPr>
          <p:cNvSpPr/>
          <p:nvPr/>
        </p:nvSpPr>
        <p:spPr>
          <a:xfrm>
            <a:off x="8104868" y="4412324"/>
            <a:ext cx="2727324" cy="1129954"/>
          </a:xfrm>
          <a:prstGeom prst="snip1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Unaccompanied Homeless Youth</a:t>
            </a:r>
          </a:p>
        </p:txBody>
      </p:sp>
      <p:sp>
        <p:nvSpPr>
          <p:cNvPr id="7" name="Plus Sign 6">
            <a:extLst>
              <a:ext uri="{FF2B5EF4-FFF2-40B4-BE49-F238E27FC236}">
                <a16:creationId xmlns:a16="http://schemas.microsoft.com/office/drawing/2014/main" id="{6F00F59B-187E-6F49-AD4B-1008A77B58FD}"/>
              </a:ext>
            </a:extLst>
          </p:cNvPr>
          <p:cNvSpPr/>
          <p:nvPr/>
        </p:nvSpPr>
        <p:spPr>
          <a:xfrm>
            <a:off x="4170929" y="4662658"/>
            <a:ext cx="411389" cy="466093"/>
          </a:xfrm>
          <a:prstGeom prst="mathPlus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quals 7">
            <a:extLst>
              <a:ext uri="{FF2B5EF4-FFF2-40B4-BE49-F238E27FC236}">
                <a16:creationId xmlns:a16="http://schemas.microsoft.com/office/drawing/2014/main" id="{E3A899FB-1792-FD4F-5F76-E4D5A48931F5}"/>
              </a:ext>
            </a:extLst>
          </p:cNvPr>
          <p:cNvSpPr/>
          <p:nvPr/>
        </p:nvSpPr>
        <p:spPr>
          <a:xfrm>
            <a:off x="7609681" y="4626371"/>
            <a:ext cx="345167" cy="538666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0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2761ec8-7198-4440-bea0-e9dd2af28b51}" enabled="1" method="Standard" siteId="{73e15cf5-5dbb-46af-a862-753916269d73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6025</TotalTime>
  <Words>1168</Words>
  <Application>Microsoft Office PowerPoint</Application>
  <PresentationFormat>Widescreen</PresentationFormat>
  <Paragraphs>217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Aptos Display</vt:lpstr>
      <vt:lpstr>Arial</vt:lpstr>
      <vt:lpstr>Office Theme</vt:lpstr>
      <vt:lpstr>LEA Training Template</vt:lpstr>
      <vt:lpstr>Instructions</vt:lpstr>
      <vt:lpstr>The McKinney-Vento Act: Supporting Students  Experiencing Homelessness</vt:lpstr>
      <vt:lpstr>Agenda</vt:lpstr>
      <vt:lpstr>Interactive Activity </vt:lpstr>
      <vt:lpstr>The McKinney-Vento Act</vt:lpstr>
      <vt:lpstr>McKinney-Vento Definition of Homeless</vt:lpstr>
      <vt:lpstr>Possible Homeless Situations</vt:lpstr>
      <vt:lpstr>Unaccompanied Homeless Youth</vt:lpstr>
      <vt:lpstr>Causes of Homelessness</vt:lpstr>
      <vt:lpstr>Impact on Student’s Learning</vt:lpstr>
      <vt:lpstr>Homeless Liaison Responsibilities</vt:lpstr>
      <vt:lpstr>Rights of Students Experiencing Homelessness</vt:lpstr>
      <vt:lpstr>PowerPoint Presentation</vt:lpstr>
      <vt:lpstr>Support for Students</vt:lpstr>
      <vt:lpstr>Transportation</vt:lpstr>
      <vt:lpstr>Potential Signs of Homelessness</vt:lpstr>
      <vt:lpstr>Data Review</vt:lpstr>
      <vt:lpstr>Data Collection</vt:lpstr>
      <vt:lpstr>Internal Procedures</vt:lpstr>
      <vt:lpstr>Questions</vt:lpstr>
      <vt:lpstr>Contact Information</vt:lpstr>
      <vt:lpstr> Local Resources</vt:lpstr>
      <vt:lpstr>State &amp; National Resources</vt:lpstr>
      <vt:lpstr>Additional Resources</vt:lpstr>
    </vt:vector>
  </TitlesOfParts>
  <Company>The University of North Carolina at Greensboro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Savannah Gay</dc:creator>
  <cp:lastModifiedBy>Savannah Gay</cp:lastModifiedBy>
  <cp:revision>3</cp:revision>
  <dcterms:created xsi:type="dcterms:W3CDTF">2026-01-14T13:56:43Z</dcterms:created>
  <dcterms:modified xsi:type="dcterms:W3CDTF">2026-07-14T17:52:45Z</dcterms:modified>
</cp:coreProperties>
</file>