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6" r:id="rId1"/>
  </p:sldMasterIdLst>
  <p:notesMasterIdLst>
    <p:notesMasterId r:id="rId11"/>
  </p:notesMasterIdLst>
  <p:sldIdLst>
    <p:sldId id="287" r:id="rId2"/>
    <p:sldId id="288" r:id="rId3"/>
    <p:sldId id="285" r:id="rId4"/>
    <p:sldId id="289" r:id="rId5"/>
    <p:sldId id="290" r:id="rId6"/>
    <p:sldId id="291" r:id="rId7"/>
    <p:sldId id="292" r:id="rId8"/>
    <p:sldId id="294" r:id="rId9"/>
    <p:sldId id="260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766"/>
    <a:srgbClr val="BED4E6"/>
    <a:srgbClr val="95B6D0"/>
    <a:srgbClr val="98AE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6267FE-57B5-4193-8190-BA2D11555C90}" v="37" dt="2024-01-11T19:51:15.5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94"/>
  </p:normalViewPr>
  <p:slideViewPr>
    <p:cSldViewPr snapToGrid="0" snapToObjects="1">
      <p:cViewPr varScale="1">
        <p:scale>
          <a:sx n="63" d="100"/>
          <a:sy n="63" d="100"/>
        </p:scale>
        <p:origin x="14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laurens\Downloads\2025-2026SY%20Data%20Char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laurens\Downloads\2025-2026SY%20Data%20Char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laurens\Downloads\2025-2026SY%20Data%20Chart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laurens\Downloads\2025-2026SY%20Data%20Chart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laurens\Downloads\2025-2026SY%20Data%20Chart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rgbClr val="1C3766"/>
                </a:solidFill>
                <a:latin typeface="+mn-lt"/>
                <a:ea typeface="+mn-ea"/>
                <a:cs typeface="+mn-cs"/>
              </a:defRPr>
            </a:pPr>
            <a:r>
              <a:rPr lang="en-US" sz="2800" b="1" baseline="0">
                <a:solidFill>
                  <a:srgbClr val="1C3766"/>
                </a:solidFill>
                <a:latin typeface="+mj-lt"/>
              </a:rPr>
              <a:t>Statewide Student Identifications</a:t>
            </a:r>
          </a:p>
          <a:p>
            <a:pPr>
              <a:defRPr sz="2800">
                <a:solidFill>
                  <a:srgbClr val="1C3766"/>
                </a:solidFill>
              </a:defRPr>
            </a:pPr>
            <a:r>
              <a:rPr lang="en-US" sz="2800" b="1" baseline="0">
                <a:solidFill>
                  <a:srgbClr val="1C3766"/>
                </a:solidFill>
                <a:latin typeface="+mj-lt"/>
              </a:rPr>
              <a:t>Spanning a Five-Year Period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rgbClr val="1C3766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52C-4EE5-B414-9E4C7A26690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52C-4EE5-B414-9E4C7A26690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52C-4EE5-B414-9E4C7A26690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52C-4EE5-B414-9E4C7A26690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52C-4EE5-B414-9E4C7A26690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1C3766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Historical!$A$2:$A$6</c:f>
              <c:strCache>
                <c:ptCount val="5"/>
                <c:pt idx="0">
                  <c:v>2021-2022SY</c:v>
                </c:pt>
                <c:pt idx="1">
                  <c:v>2022-2023SY </c:v>
                </c:pt>
                <c:pt idx="2">
                  <c:v>2023-2024SY</c:v>
                </c:pt>
                <c:pt idx="3">
                  <c:v>2024-2025SY </c:v>
                </c:pt>
                <c:pt idx="4">
                  <c:v>2025-2026SY</c:v>
                </c:pt>
              </c:strCache>
            </c:strRef>
          </c:cat>
          <c:val>
            <c:numRef>
              <c:f>Historical!$B$2:$B$6</c:f>
              <c:numCache>
                <c:formatCode>#,##0</c:formatCode>
                <c:ptCount val="5"/>
                <c:pt idx="0">
                  <c:v>30247</c:v>
                </c:pt>
                <c:pt idx="1">
                  <c:v>35282</c:v>
                </c:pt>
                <c:pt idx="2">
                  <c:v>37197</c:v>
                </c:pt>
                <c:pt idx="3">
                  <c:v>39248</c:v>
                </c:pt>
                <c:pt idx="4">
                  <c:v>34137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52C-4EE5-B414-9E4C7A26690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59746991"/>
        <c:axId val="1111794063"/>
      </c:barChart>
      <c:catAx>
        <c:axId val="959746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1C3766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1794063"/>
        <c:crosses val="autoZero"/>
        <c:auto val="1"/>
        <c:lblAlgn val="ctr"/>
        <c:lblOffset val="100"/>
        <c:noMultiLvlLbl val="0"/>
      </c:catAx>
      <c:valAx>
        <c:axId val="1111794063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9597469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28575" cap="flat" cmpd="sng" algn="ctr">
      <a:solidFill>
        <a:schemeClr val="accent1">
          <a:lumMod val="50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0" i="0" u="none" strike="noStrike" kern="1200" spc="0" baseline="0">
                <a:solidFill>
                  <a:srgbClr val="1C3766"/>
                </a:solidFill>
                <a:latin typeface="+mn-lt"/>
                <a:ea typeface="+mn-ea"/>
                <a:cs typeface="+mn-cs"/>
              </a:defRPr>
            </a:pPr>
            <a:r>
              <a:rPr lang="en-US" sz="2800" b="1" dirty="0">
                <a:solidFill>
                  <a:srgbClr val="1C3766"/>
                </a:solidFill>
                <a:latin typeface="+mj-lt"/>
              </a:rPr>
              <a:t>Homeless</a:t>
            </a:r>
            <a:r>
              <a:rPr lang="en-US" sz="2800" b="1" baseline="0" dirty="0">
                <a:solidFill>
                  <a:srgbClr val="1C3766"/>
                </a:solidFill>
                <a:latin typeface="+mj-lt"/>
              </a:rPr>
              <a:t> Identifications by Regions</a:t>
            </a:r>
          </a:p>
          <a:p>
            <a:pPr algn="ctr">
              <a:defRPr>
                <a:solidFill>
                  <a:srgbClr val="1C3766"/>
                </a:solidFill>
              </a:defRPr>
            </a:pPr>
            <a:r>
              <a:rPr lang="en-US" sz="2800" b="1" baseline="0" dirty="0">
                <a:solidFill>
                  <a:srgbClr val="1C3766"/>
                </a:solidFill>
                <a:latin typeface="+mj-lt"/>
              </a:rPr>
              <a:t>2025-2026SY</a:t>
            </a:r>
          </a:p>
          <a:p>
            <a:pPr algn="ctr">
              <a:defRPr>
                <a:solidFill>
                  <a:srgbClr val="1C3766"/>
                </a:solidFill>
              </a:defRPr>
            </a:pPr>
            <a:endParaRPr lang="en-US" b="1" dirty="0">
              <a:solidFill>
                <a:srgbClr val="1C3766"/>
              </a:solidFill>
              <a:latin typeface="+mj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400" b="0" i="0" u="none" strike="noStrike" kern="1200" spc="0" baseline="0">
              <a:solidFill>
                <a:srgbClr val="1C3766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6E2-40E5-971C-A1247D64949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6E2-40E5-971C-A1247D64949D}"/>
              </c:ext>
            </c:extLst>
          </c:dPt>
          <c:dPt>
            <c:idx val="2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6E2-40E5-971C-A1247D64949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6E2-40E5-971C-A1247D64949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6E2-40E5-971C-A1247D64949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6E2-40E5-971C-A1247D64949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6E2-40E5-971C-A1247D64949D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6E2-40E5-971C-A1247D64949D}"/>
              </c:ext>
            </c:extLst>
          </c:dPt>
          <c:dLbls>
            <c:dLbl>
              <c:idx val="0"/>
              <c:layout>
                <c:manualLayout>
                  <c:x val="3.6892361111111029E-2"/>
                  <c:y val="-1.773835920177383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6E2-40E5-971C-A1247D64949D}"/>
                </c:ext>
              </c:extLst>
            </c:dLbl>
            <c:dLbl>
              <c:idx val="1"/>
              <c:layout>
                <c:manualLayout>
                  <c:x val="7.7777777777777779E-2"/>
                  <c:y val="4.014598540145981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6E2-40E5-971C-A1247D64949D}"/>
                </c:ext>
              </c:extLst>
            </c:dLbl>
            <c:dLbl>
              <c:idx val="2"/>
              <c:layout>
                <c:manualLayout>
                  <c:x val="1.9444468367235231E-2"/>
                  <c:y val="-6.9205574039030965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0E2841">
                      <a:lumMod val="90000"/>
                      <a:lumOff val="10000"/>
                    </a:srgb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1C376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5861750191382323"/>
                      <c:h val="0.1214934441398816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6E2-40E5-971C-A1247D64949D}"/>
                </c:ext>
              </c:extLst>
            </c:dLbl>
            <c:dLbl>
              <c:idx val="3"/>
              <c:layout>
                <c:manualLayout>
                  <c:x val="6.3888888888888884E-2"/>
                  <c:y val="-4.014598540145998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6E2-40E5-971C-A1247D64949D}"/>
                </c:ext>
              </c:extLst>
            </c:dLbl>
            <c:dLbl>
              <c:idx val="4"/>
              <c:layout>
                <c:manualLayout>
                  <c:x val="-5.2777777777777778E-2"/>
                  <c:y val="-1.82481751824817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6E2-40E5-971C-A1247D64949D}"/>
                </c:ext>
              </c:extLst>
            </c:dLbl>
            <c:dLbl>
              <c:idx val="6"/>
              <c:layout>
                <c:manualLayout>
                  <c:x val="-5.2777777777777778E-2"/>
                  <c:y val="1.82481751824817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6E2-40E5-971C-A1247D64949D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rgbClr val="0E2841">
                    <a:lumMod val="90000"/>
                    <a:lumOff val="10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1C3766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Regions!$A$1:$A$8</c:f>
              <c:strCache>
                <c:ptCount val="8"/>
                <c:pt idx="0">
                  <c:v>Northeast</c:v>
                </c:pt>
                <c:pt idx="1">
                  <c:v>Southeast</c:v>
                </c:pt>
                <c:pt idx="2">
                  <c:v>North Central </c:v>
                </c:pt>
                <c:pt idx="3">
                  <c:v>Sandhills</c:v>
                </c:pt>
                <c:pt idx="4">
                  <c:v>Piedmont-Triad</c:v>
                </c:pt>
                <c:pt idx="5">
                  <c:v>Southwest</c:v>
                </c:pt>
                <c:pt idx="6">
                  <c:v>Northwest</c:v>
                </c:pt>
                <c:pt idx="7">
                  <c:v>Western</c:v>
                </c:pt>
              </c:strCache>
            </c:strRef>
          </c:cat>
          <c:val>
            <c:numRef>
              <c:f>Regions!$B$1:$B$8</c:f>
              <c:numCache>
                <c:formatCode>0%</c:formatCode>
                <c:ptCount val="8"/>
                <c:pt idx="0">
                  <c:v>0.03</c:v>
                </c:pt>
                <c:pt idx="1">
                  <c:v>0.08</c:v>
                </c:pt>
                <c:pt idx="2">
                  <c:v>0.31</c:v>
                </c:pt>
                <c:pt idx="3">
                  <c:v>0.06</c:v>
                </c:pt>
                <c:pt idx="4">
                  <c:v>0.13</c:v>
                </c:pt>
                <c:pt idx="5">
                  <c:v>0.27</c:v>
                </c:pt>
                <c:pt idx="6">
                  <c:v>0.05</c:v>
                </c:pt>
                <c:pt idx="7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D6E2-40E5-971C-A1247D6494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28575" cap="flat" cmpd="sng" algn="ctr">
      <a:solidFill>
        <a:schemeClr val="accent1">
          <a:lumMod val="50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rgbClr val="1C3766"/>
                </a:solidFill>
                <a:latin typeface="+mn-lt"/>
                <a:ea typeface="+mn-ea"/>
                <a:cs typeface="+mn-cs"/>
              </a:defRPr>
            </a:pPr>
            <a:r>
              <a:rPr lang="en-US" sz="2800" b="1">
                <a:solidFill>
                  <a:srgbClr val="1C3766"/>
                </a:solidFill>
                <a:latin typeface="+mj-lt"/>
              </a:rPr>
              <a:t>Primary</a:t>
            </a:r>
            <a:r>
              <a:rPr lang="en-US" sz="2800" b="1" baseline="0">
                <a:solidFill>
                  <a:srgbClr val="1C3766"/>
                </a:solidFill>
                <a:latin typeface="+mj-lt"/>
              </a:rPr>
              <a:t> Nighttime Residence</a:t>
            </a:r>
          </a:p>
          <a:p>
            <a:pPr>
              <a:defRPr sz="2800" b="1">
                <a:solidFill>
                  <a:srgbClr val="1C3766"/>
                </a:solidFill>
              </a:defRPr>
            </a:pPr>
            <a:r>
              <a:rPr lang="en-US" sz="2800" b="1" baseline="0">
                <a:solidFill>
                  <a:srgbClr val="1C3766"/>
                </a:solidFill>
                <a:latin typeface="+mj-lt"/>
              </a:rPr>
              <a:t>2025-2026SY</a:t>
            </a:r>
            <a:endParaRPr lang="en-US" sz="2800" b="1">
              <a:solidFill>
                <a:srgbClr val="1C3766"/>
              </a:solidFill>
              <a:latin typeface="+mj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rgbClr val="1C3766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7783076411223245"/>
          <c:y val="0.26734837875301887"/>
          <c:w val="0.40228064581716017"/>
          <c:h val="0.6220383125884219"/>
        </c:manualLayout>
      </c:layout>
      <c:pieChart>
        <c:varyColors val="1"/>
        <c:ser>
          <c:idx val="0"/>
          <c:order val="0"/>
          <c:spPr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</c:spPr>
          <c:explosion val="2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1-8D73-4DB7-93EA-FCD42BDB60F8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3-8D73-4DB7-93EA-FCD42BDB60F8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5-8D73-4DB7-93EA-FCD42BDB60F8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7-8D73-4DB7-93EA-FCD42BDB60F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D73-4DB7-93EA-FCD42BDB60F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18%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D73-4DB7-93EA-FCD42BDB60F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8D73-4DB7-93EA-FCD42BDB60F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8D73-4DB7-93EA-FCD42BDB60F8}"/>
                </c:ext>
              </c:extLst>
            </c:dLbl>
            <c:spPr>
              <a:no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1C3766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PNR!$A$1:$A$4</c:f>
              <c:strCache>
                <c:ptCount val="4"/>
                <c:pt idx="0">
                  <c:v>Doubled Up </c:v>
                </c:pt>
                <c:pt idx="1">
                  <c:v>Hotels/Motels</c:v>
                </c:pt>
                <c:pt idx="2">
                  <c:v>Sheltered</c:v>
                </c:pt>
                <c:pt idx="3">
                  <c:v>Unsheltered</c:v>
                </c:pt>
              </c:strCache>
            </c:strRef>
          </c:cat>
          <c:val>
            <c:numRef>
              <c:f>PNR!$B$1:$B$4</c:f>
              <c:numCache>
                <c:formatCode>0.00%</c:formatCode>
                <c:ptCount val="4"/>
                <c:pt idx="0">
                  <c:v>0.71</c:v>
                </c:pt>
                <c:pt idx="1">
                  <c:v>0.18</c:v>
                </c:pt>
                <c:pt idx="2">
                  <c:v>7.0000000000000007E-2</c:v>
                </c:pt>
                <c:pt idx="3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D73-4DB7-93EA-FCD42BDB60F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78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49896448490814"/>
          <c:y val="0.44370261009040535"/>
          <c:w val="0.16276405163733687"/>
          <c:h val="0.305362915362790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1C3766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28575" cap="flat" cmpd="sng" algn="ctr">
      <a:solidFill>
        <a:schemeClr val="accent1">
          <a:lumMod val="50000"/>
        </a:schemeClr>
      </a:solidFill>
      <a:round/>
    </a:ln>
    <a:effectLst/>
    <a:scene3d>
      <a:camera prst="orthographicFront"/>
      <a:lightRig rig="threePt" dir="t"/>
    </a:scene3d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rgbClr val="1C3766"/>
                </a:solidFill>
                <a:latin typeface="+mj-lt"/>
                <a:ea typeface="+mn-ea"/>
                <a:cs typeface="+mn-cs"/>
              </a:defRPr>
            </a:pPr>
            <a:r>
              <a:rPr lang="en-US" sz="2800" b="1" dirty="0">
                <a:solidFill>
                  <a:srgbClr val="1C3766"/>
                </a:solidFill>
                <a:latin typeface="+mj-lt"/>
              </a:rPr>
              <a:t>Statewide Unaccompanied</a:t>
            </a:r>
            <a:r>
              <a:rPr lang="en-US" sz="2800" b="1" baseline="0" dirty="0">
                <a:solidFill>
                  <a:srgbClr val="1C3766"/>
                </a:solidFill>
                <a:latin typeface="+mj-lt"/>
              </a:rPr>
              <a:t> Homeless</a:t>
            </a:r>
          </a:p>
          <a:p>
            <a:pPr>
              <a:defRPr sz="2800" b="1">
                <a:solidFill>
                  <a:srgbClr val="1C3766"/>
                </a:solidFill>
                <a:latin typeface="+mj-lt"/>
              </a:defRPr>
            </a:pPr>
            <a:r>
              <a:rPr lang="en-US" sz="2800" b="1" baseline="0" dirty="0">
                <a:solidFill>
                  <a:srgbClr val="1C3766"/>
                </a:solidFill>
                <a:latin typeface="+mj-lt"/>
              </a:rPr>
              <a:t>Youth Identifications</a:t>
            </a:r>
          </a:p>
          <a:p>
            <a:pPr>
              <a:defRPr sz="2800" b="1">
                <a:solidFill>
                  <a:srgbClr val="1C3766"/>
                </a:solidFill>
                <a:latin typeface="+mj-lt"/>
              </a:defRPr>
            </a:pPr>
            <a:r>
              <a:rPr lang="en-US" sz="2800" b="1" baseline="0" dirty="0">
                <a:solidFill>
                  <a:srgbClr val="1C3766"/>
                </a:solidFill>
                <a:latin typeface="+mj-lt"/>
              </a:rPr>
              <a:t>Spanning a Five-Year Period</a:t>
            </a:r>
            <a:endParaRPr lang="en-US" sz="2800" b="1" dirty="0">
              <a:solidFill>
                <a:srgbClr val="1C3766"/>
              </a:solidFill>
              <a:latin typeface="+mj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rgbClr val="1C3766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  <a:ln>
              <a:solidFill>
                <a:schemeClr val="accent1">
                  <a:lumMod val="50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55E-4459-ABB0-84BF3A3B717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55E-4459-ABB0-84BF3A3B7176}"/>
              </c:ext>
            </c:extLst>
          </c:dPt>
          <c:dPt>
            <c:idx val="2"/>
            <c:invertIfNegative val="0"/>
            <c:bubble3D val="0"/>
            <c:spPr>
              <a:solidFill>
                <a:srgbClr val="7030A0"/>
              </a:solidFill>
              <a:ln>
                <a:solidFill>
                  <a:schemeClr val="accent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55E-4459-ABB0-84BF3A3B717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55E-4459-ABB0-84BF3A3B717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55E-4459-ABB0-84BF3A3B717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1C3766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UHY!$A$1:$A$5</c:f>
              <c:strCache>
                <c:ptCount val="5"/>
                <c:pt idx="0">
                  <c:v>2021-2022SY</c:v>
                </c:pt>
                <c:pt idx="1">
                  <c:v>2022-2023SY</c:v>
                </c:pt>
                <c:pt idx="2">
                  <c:v>2023-2024SY </c:v>
                </c:pt>
                <c:pt idx="3">
                  <c:v>2024-2025SY</c:v>
                </c:pt>
                <c:pt idx="4">
                  <c:v>2025-2026SY</c:v>
                </c:pt>
              </c:strCache>
            </c:strRef>
          </c:cat>
          <c:val>
            <c:numRef>
              <c:f>UHY!$B$1:$B$5</c:f>
              <c:numCache>
                <c:formatCode>#,##0</c:formatCode>
                <c:ptCount val="5"/>
                <c:pt idx="0">
                  <c:v>2722</c:v>
                </c:pt>
                <c:pt idx="1">
                  <c:v>3218</c:v>
                </c:pt>
                <c:pt idx="2">
                  <c:v>3334</c:v>
                </c:pt>
                <c:pt idx="3">
                  <c:v>3258</c:v>
                </c:pt>
                <c:pt idx="4">
                  <c:v>3489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55E-4459-ABB0-84BF3A3B717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89871680"/>
        <c:axId val="1989872160"/>
      </c:barChart>
      <c:catAx>
        <c:axId val="1989871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1C3766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9872160"/>
        <c:crosses val="autoZero"/>
        <c:auto val="1"/>
        <c:lblAlgn val="ctr"/>
        <c:lblOffset val="100"/>
        <c:noMultiLvlLbl val="0"/>
      </c:catAx>
      <c:valAx>
        <c:axId val="1989872160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989871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28575" cap="flat" cmpd="sng" algn="ctr">
      <a:solidFill>
        <a:schemeClr val="accent1">
          <a:lumMod val="50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rgbClr val="1C3766"/>
                </a:solidFill>
                <a:latin typeface="+mj-lt"/>
                <a:ea typeface="+mn-ea"/>
                <a:cs typeface="+mn-cs"/>
              </a:defRPr>
            </a:pPr>
            <a:r>
              <a:rPr lang="en-US" sz="2800" b="1" dirty="0">
                <a:solidFill>
                  <a:srgbClr val="1C3766"/>
                </a:solidFill>
                <a:latin typeface="+mj-lt"/>
              </a:rPr>
              <a:t>Statewide 0-5</a:t>
            </a:r>
            <a:r>
              <a:rPr lang="en-US" sz="2800" b="1" baseline="0" dirty="0">
                <a:solidFill>
                  <a:srgbClr val="1C3766"/>
                </a:solidFill>
                <a:latin typeface="+mj-lt"/>
              </a:rPr>
              <a:t> Age Sibling Identifications</a:t>
            </a:r>
          </a:p>
          <a:p>
            <a:pPr>
              <a:defRPr sz="2800" b="1">
                <a:solidFill>
                  <a:srgbClr val="1C3766"/>
                </a:solidFill>
                <a:latin typeface="+mj-lt"/>
              </a:defRPr>
            </a:pPr>
            <a:r>
              <a:rPr lang="en-US" sz="2800" b="1" baseline="0" dirty="0">
                <a:solidFill>
                  <a:srgbClr val="1C3766"/>
                </a:solidFill>
                <a:latin typeface="+mj-lt"/>
              </a:rPr>
              <a:t> who are not Enrolled in School </a:t>
            </a:r>
          </a:p>
          <a:p>
            <a:pPr>
              <a:defRPr sz="2800" b="1">
                <a:solidFill>
                  <a:srgbClr val="1C3766"/>
                </a:solidFill>
                <a:latin typeface="+mj-lt"/>
              </a:defRPr>
            </a:pPr>
            <a:r>
              <a:rPr lang="en-US" sz="2800" b="1" dirty="0">
                <a:solidFill>
                  <a:srgbClr val="1C3766"/>
                </a:solidFill>
                <a:latin typeface="+mj-lt"/>
              </a:rPr>
              <a:t>Spanning</a:t>
            </a:r>
            <a:r>
              <a:rPr lang="en-US" sz="2800" b="1" baseline="0" dirty="0">
                <a:solidFill>
                  <a:srgbClr val="1C3766"/>
                </a:solidFill>
                <a:latin typeface="+mj-lt"/>
              </a:rPr>
              <a:t> a Five-Year Period</a:t>
            </a:r>
            <a:endParaRPr lang="en-US" sz="2800" b="1" dirty="0">
              <a:solidFill>
                <a:srgbClr val="1C3766"/>
              </a:solidFill>
              <a:latin typeface="+mj-lt"/>
            </a:endParaRPr>
          </a:p>
        </c:rich>
      </c:tx>
      <c:layout>
        <c:manualLayout>
          <c:xMode val="edge"/>
          <c:yMode val="edge"/>
          <c:x val="0.19107409411501286"/>
          <c:y val="3.74356384799726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rgbClr val="1C3766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74-4C59-BD01-AFCB75F10F9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74-4C59-BD01-AFCB75F10F9C}"/>
              </c:ext>
            </c:extLst>
          </c:dPt>
          <c:dPt>
            <c:idx val="2"/>
            <c:invertIfNegative val="0"/>
            <c:bubble3D val="0"/>
            <c:spPr>
              <a:solidFill>
                <a:srgbClr val="7030A0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74-4C59-BD01-AFCB75F10F9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474-4C59-BD01-AFCB75F10F9C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474-4C59-BD01-AFCB75F10F9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1C3766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'0-5'!$A$2:$A$6</c:f>
              <c:strCache>
                <c:ptCount val="5"/>
                <c:pt idx="0">
                  <c:v>2021-2022SY</c:v>
                </c:pt>
                <c:pt idx="1">
                  <c:v>2022-2023SY</c:v>
                </c:pt>
                <c:pt idx="2">
                  <c:v>2023-2024SY</c:v>
                </c:pt>
                <c:pt idx="3">
                  <c:v>2024-2025SY</c:v>
                </c:pt>
                <c:pt idx="4">
                  <c:v>2025-2026SY</c:v>
                </c:pt>
              </c:strCache>
            </c:strRef>
          </c:cat>
          <c:val>
            <c:numRef>
              <c:f>'0-5'!$B$2:$B$6</c:f>
              <c:numCache>
                <c:formatCode>#,##0</c:formatCode>
                <c:ptCount val="5"/>
                <c:pt idx="0">
                  <c:v>1918</c:v>
                </c:pt>
                <c:pt idx="1">
                  <c:v>2327</c:v>
                </c:pt>
                <c:pt idx="2">
                  <c:v>2550</c:v>
                </c:pt>
                <c:pt idx="3">
                  <c:v>2071</c:v>
                </c:pt>
                <c:pt idx="4">
                  <c:v>2297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474-4C59-BD01-AFCB75F10F9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90217600"/>
        <c:axId val="1990219040"/>
      </c:barChart>
      <c:catAx>
        <c:axId val="1990217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1C3766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0219040"/>
        <c:crosses val="autoZero"/>
        <c:auto val="1"/>
        <c:lblAlgn val="ctr"/>
        <c:lblOffset val="100"/>
        <c:noMultiLvlLbl val="0"/>
      </c:catAx>
      <c:valAx>
        <c:axId val="1990219040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1990217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28575" cap="flat" cmpd="sng" algn="ctr">
      <a:solidFill>
        <a:schemeClr val="tx2">
          <a:lumMod val="90000"/>
          <a:lumOff val="10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C0D78-D20D-BC45-889C-196C375B6AD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3BD43-EE82-8F41-88EC-26ABE181A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360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5331EC5-2D5E-F24F-8FFA-59A7534635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51071" y="3020060"/>
            <a:ext cx="3366135" cy="69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593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77078"/>
            <a:ext cx="7886700" cy="1123122"/>
          </a:xfrm>
        </p:spPr>
        <p:txBody>
          <a:bodyPr anchor="t" anchorCtr="0"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F93A3F-3150-8C4A-AA7B-044A61998D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156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ln>
            <a:noFill/>
          </a:ln>
        </p:spPr>
        <p:txBody>
          <a:bodyPr anchor="b"/>
          <a:lstStyle>
            <a:lvl1pPr>
              <a:defRPr sz="3200" u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05681"/>
            <a:ext cx="4629150" cy="51553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156790"/>
            <a:ext cx="2949178" cy="371219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EFE08A0-1953-5C49-9266-14DD0471D092}"/>
              </a:ext>
            </a:extLst>
          </p:cNvPr>
          <p:cNvCxnSpPr/>
          <p:nvPr userDrawn="1"/>
        </p:nvCxnSpPr>
        <p:spPr>
          <a:xfrm>
            <a:off x="629841" y="2067339"/>
            <a:ext cx="2949178" cy="0"/>
          </a:xfrm>
          <a:prstGeom prst="line">
            <a:avLst/>
          </a:prstGeom>
          <a:ln>
            <a:solidFill>
              <a:srgbClr val="1C37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3DC374-ADAA-0A42-944D-75D3DF851E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309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ln>
            <a:noFill/>
          </a:ln>
        </p:spPr>
        <p:txBody>
          <a:bodyPr anchor="b"/>
          <a:lstStyle>
            <a:lvl1pPr>
              <a:defRPr sz="3200" u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05681"/>
            <a:ext cx="4629150" cy="51553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156790"/>
            <a:ext cx="2949178" cy="371219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EFE08A0-1953-5C49-9266-14DD0471D092}"/>
              </a:ext>
            </a:extLst>
          </p:cNvPr>
          <p:cNvCxnSpPr/>
          <p:nvPr userDrawn="1"/>
        </p:nvCxnSpPr>
        <p:spPr>
          <a:xfrm>
            <a:off x="629841" y="2067339"/>
            <a:ext cx="2949178" cy="0"/>
          </a:xfrm>
          <a:prstGeom prst="line">
            <a:avLst/>
          </a:prstGeom>
          <a:ln>
            <a:solidFill>
              <a:srgbClr val="1C37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E9C4EF-99B4-D44A-9A3D-D2116A9294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518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FF89CC-C415-E946-92AD-453037F991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7317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C53273-A98F-1C4C-809B-75084CADD7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329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312E89-0D90-A04E-A402-D53692DE2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036" y="815009"/>
            <a:ext cx="6480312" cy="4830417"/>
          </a:xfrm>
        </p:spPr>
        <p:txBody>
          <a:bodyPr>
            <a:normAutofit/>
          </a:bodyPr>
          <a:lstStyle>
            <a:lvl1pPr algn="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97470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333819"/>
            <a:ext cx="7886700" cy="2613025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066872"/>
            <a:ext cx="7886700" cy="2039288"/>
          </a:xfrm>
        </p:spPr>
        <p:txBody>
          <a:bodyPr/>
          <a:lstStyle>
            <a:lvl1pPr marL="0" indent="0">
              <a:buNone/>
              <a:defRPr sz="2400">
                <a:solidFill>
                  <a:srgbClr val="1C37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7A3B90-34C7-AC47-8EAD-2571983BEC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284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333819"/>
            <a:ext cx="7886700" cy="2613025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066872"/>
            <a:ext cx="7886700" cy="2039288"/>
          </a:xfrm>
        </p:spPr>
        <p:txBody>
          <a:bodyPr/>
          <a:lstStyle>
            <a:lvl1pPr marL="0" indent="0">
              <a:buNone/>
              <a:defRPr sz="2400">
                <a:solidFill>
                  <a:srgbClr val="1C37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D39E28-BD04-C14F-A80B-131D827B05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564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6B29B-8331-5E4E-97ED-2973BAF0C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BEDCCF-0AF1-E044-9D66-C3666E0728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1789113"/>
            <a:ext cx="7886700" cy="4224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889045-DCCA-3143-B503-0CAFC25A0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463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6B29B-8331-5E4E-97ED-2973BAF0C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BEDCCF-0AF1-E044-9D66-C3666E0728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1789113"/>
            <a:ext cx="7886700" cy="4224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FF0493-06AA-B344-95FC-5C43DB873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999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685495-3245-4B4F-A717-1567ED3C5C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418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4D3C96-6D44-8840-87BC-433A8F9B86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166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77078"/>
            <a:ext cx="7886700" cy="1123122"/>
          </a:xfrm>
        </p:spPr>
        <p:txBody>
          <a:bodyPr anchor="t" anchorCtr="0"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9547656-C5FC-954C-B761-1FC1C6E477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483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281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F6EE58B9-9B87-4B4B-8931-230C7CE041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23847" y="6410960"/>
            <a:ext cx="1727697" cy="284480"/>
          </a:xfrm>
          <a:prstGeom prst="rect">
            <a:avLst/>
          </a:prstGeom>
        </p:spPr>
        <p:txBody>
          <a:bodyPr/>
          <a:lstStyle>
            <a:lvl1pPr algn="r">
              <a:defRPr sz="1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354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09" r:id="rId2"/>
    <p:sldLayoutId id="2147483699" r:id="rId3"/>
    <p:sldLayoutId id="2147483718" r:id="rId4"/>
    <p:sldLayoutId id="2147483711" r:id="rId5"/>
    <p:sldLayoutId id="2147483710" r:id="rId6"/>
    <p:sldLayoutId id="2147483700" r:id="rId7"/>
    <p:sldLayoutId id="2147483712" r:id="rId8"/>
    <p:sldLayoutId id="2147483702" r:id="rId9"/>
    <p:sldLayoutId id="2147483713" r:id="rId10"/>
    <p:sldLayoutId id="2147483704" r:id="rId11"/>
    <p:sldLayoutId id="2147483714" r:id="rId12"/>
    <p:sldLayoutId id="2147483705" r:id="rId13"/>
    <p:sldLayoutId id="214748371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kern="1200">
          <a:solidFill>
            <a:srgbClr val="1C376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C376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C376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C376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C376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C37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nche.ed.gov/data/" TargetMode="External"/><Relationship Id="rId2" Type="http://schemas.openxmlformats.org/officeDocument/2006/relationships/hyperlink" Target="https://eddataexpress.ed.gov/dashboard/homeless/2021-2022?s=1035&amp;sy=2919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public.tableau.com/app/profile/schoolhouseconnection/viz/ChildandYouthHomelessnessDataProfiles/Nationa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Person pointing on a map">
            <a:extLst>
              <a:ext uri="{FF2B5EF4-FFF2-40B4-BE49-F238E27FC236}">
                <a16:creationId xmlns:a16="http://schemas.microsoft.com/office/drawing/2014/main" id="{E0420A8D-7D75-E1C9-C94D-EF2119926D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0999" b="-1"/>
          <a:stretch>
            <a:fillRect/>
          </a:stretch>
        </p:blipFill>
        <p:spPr>
          <a:xfrm>
            <a:off x="-2285" y="10"/>
            <a:ext cx="9143999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9143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D5B59E6-A654-0713-52B9-DE19A0C14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586204"/>
            <a:ext cx="7543800" cy="231412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700" dirty="0">
                <a:solidFill>
                  <a:srgbClr val="FFFFFF"/>
                </a:solidFill>
              </a:rPr>
              <a:t>North Carolina </a:t>
            </a:r>
            <a:br>
              <a:rPr lang="en-US" sz="4700" dirty="0">
                <a:solidFill>
                  <a:srgbClr val="FFFFFF"/>
                </a:solidFill>
              </a:rPr>
            </a:br>
            <a:r>
              <a:rPr lang="en-US" sz="4700" dirty="0">
                <a:solidFill>
                  <a:srgbClr val="FFFFFF"/>
                </a:solidFill>
              </a:rPr>
              <a:t>Data Slides</a:t>
            </a:r>
            <a:br>
              <a:rPr lang="en-US" sz="4700" dirty="0">
                <a:solidFill>
                  <a:srgbClr val="FFFFFF"/>
                </a:solidFill>
              </a:rPr>
            </a:br>
            <a:r>
              <a:rPr lang="en-US" sz="4700" dirty="0">
                <a:solidFill>
                  <a:srgbClr val="FFFFFF"/>
                </a:solidFill>
              </a:rPr>
              <a:t> for Homeless Liaison Use</a:t>
            </a:r>
            <a:br>
              <a:rPr lang="en-US" sz="4500" dirty="0">
                <a:solidFill>
                  <a:srgbClr val="FFFFFF"/>
                </a:solidFill>
              </a:rPr>
            </a:br>
            <a:r>
              <a:rPr lang="en-US" sz="2000" dirty="0">
                <a:solidFill>
                  <a:srgbClr val="FFFFFF"/>
                </a:solidFill>
              </a:rPr>
              <a:t>Created July 2026</a:t>
            </a:r>
            <a:r>
              <a:rPr lang="en-US" sz="45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B5B8E5-C622-5FA7-9A92-0E1F1AE45D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  <a:defRPr/>
            </a:pPr>
            <a:fld id="{4944B7B2-FFA2-5148-A472-BF046BD89520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defTabSz="914400">
                <a:spcAft>
                  <a:spcPts val="600"/>
                </a:spcAft>
                <a:defRPr/>
              </a:pPr>
              <a:t>1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9770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6EB42-869E-28E1-4744-FD0AD5DEF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North Carolina Data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566B8-140E-374D-C329-DE8E096C73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825625"/>
            <a:ext cx="7983505" cy="4351338"/>
          </a:xfrm>
        </p:spPr>
        <p:txBody>
          <a:bodyPr/>
          <a:lstStyle/>
          <a:p>
            <a:r>
              <a:rPr lang="en-US" i="1" dirty="0"/>
              <a:t>These slides may be used when providing training and awareness presentations.  </a:t>
            </a:r>
          </a:p>
          <a:p>
            <a:r>
              <a:rPr lang="en-US" i="1" dirty="0"/>
              <a:t>Providing a comparison of local data and state data is a good way to help stakeholders understand and gauge the identifications and needs of the local homeless education program.</a:t>
            </a:r>
          </a:p>
          <a:p>
            <a:r>
              <a:rPr lang="en-US" i="1" dirty="0"/>
              <a:t>Tables, charts, and graphs are useful in organizing and visualizing data to make it easier to understand.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425AA9-FFA3-2501-065F-246E98048B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32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4A055F-CFC9-32BC-A275-D56322EC5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1CA86B5-4C82-6921-CF19-9F6B3E4590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3776134"/>
              </p:ext>
            </p:extLst>
          </p:nvPr>
        </p:nvGraphicFramePr>
        <p:xfrm>
          <a:off x="162560" y="254000"/>
          <a:ext cx="8727440" cy="5984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0151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5A5375-5184-FE28-7E33-9A49845A17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E2919EB6-5690-FA29-20C5-3F73F79093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6638860"/>
              </p:ext>
            </p:extLst>
          </p:nvPr>
        </p:nvGraphicFramePr>
        <p:xfrm>
          <a:off x="325120" y="243840"/>
          <a:ext cx="8625840" cy="5852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1351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7B1B0F-CCFF-7393-180C-82D392C92F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C4258E0-3E96-E03A-FF3E-323DD84B38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8163303"/>
              </p:ext>
            </p:extLst>
          </p:nvPr>
        </p:nvGraphicFramePr>
        <p:xfrm>
          <a:off x="304800" y="355600"/>
          <a:ext cx="8656320" cy="5598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4679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A31A29-0BBC-1E06-6ABA-B5DA37F010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D584DFC3-C7A2-27D1-DC98-E333F65E9D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1385730"/>
              </p:ext>
            </p:extLst>
          </p:nvPr>
        </p:nvGraphicFramePr>
        <p:xfrm>
          <a:off x="91440" y="365760"/>
          <a:ext cx="8960104" cy="564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33437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19CCE7-248C-6269-14D4-9E1CE94895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38AA60E-A26E-3F63-F2E8-7EDAC8CF86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8053554"/>
              </p:ext>
            </p:extLst>
          </p:nvPr>
        </p:nvGraphicFramePr>
        <p:xfrm>
          <a:off x="284480" y="264160"/>
          <a:ext cx="8575040" cy="584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793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9B245-F44F-E891-0774-2D05C8BC8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5" y="365126"/>
            <a:ext cx="8423910" cy="1281111"/>
          </a:xfrm>
        </p:spPr>
        <p:txBody>
          <a:bodyPr/>
          <a:lstStyle/>
          <a:p>
            <a:pPr algn="ctr"/>
            <a:r>
              <a:rPr lang="en-US" dirty="0"/>
              <a:t>Creating Slides Using Your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8A12F3-F6B3-18D5-478E-F358BF3BD2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1646237"/>
            <a:ext cx="7886700" cy="436721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Choose “Insert” in the toolbar</a:t>
            </a:r>
          </a:p>
          <a:p>
            <a:r>
              <a:rPr lang="en-US" dirty="0"/>
              <a:t>In the Illustrations section, choose “Chart”</a:t>
            </a:r>
          </a:p>
          <a:p>
            <a:r>
              <a:rPr lang="en-US" dirty="0"/>
              <a:t> Choose the type of chart you would like to insert</a:t>
            </a:r>
          </a:p>
          <a:p>
            <a:r>
              <a:rPr lang="en-US" dirty="0"/>
              <a:t>Once the chart is chosen, an Excel sheet will appear for data to be entered into</a:t>
            </a:r>
          </a:p>
          <a:p>
            <a:r>
              <a:rPr lang="en-US" dirty="0"/>
              <a:t>You can edit the chart by choosing:</a:t>
            </a:r>
          </a:p>
          <a:p>
            <a:pPr lvl="1"/>
            <a:r>
              <a:rPr lang="en-US" dirty="0"/>
              <a:t>     Chart elements    </a:t>
            </a:r>
          </a:p>
          <a:p>
            <a:pPr lvl="1"/>
            <a:r>
              <a:rPr lang="en-US" dirty="0"/>
              <a:t>     Styles    </a:t>
            </a:r>
          </a:p>
          <a:p>
            <a:pPr lvl="1"/>
            <a:r>
              <a:rPr lang="en-US" dirty="0"/>
              <a:t>     Data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F638CD-6D09-FD28-5DDE-5140C9158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Graphic 6" descr="Add outline">
            <a:extLst>
              <a:ext uri="{FF2B5EF4-FFF2-40B4-BE49-F238E27FC236}">
                <a16:creationId xmlns:a16="http://schemas.microsoft.com/office/drawing/2014/main" id="{7B3C4930-0847-82A8-4568-9EDF93B349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94130" y="4542790"/>
            <a:ext cx="434340" cy="434340"/>
          </a:xfrm>
          <a:prstGeom prst="rect">
            <a:avLst/>
          </a:prstGeom>
        </p:spPr>
      </p:pic>
      <p:pic>
        <p:nvPicPr>
          <p:cNvPr id="8" name="Graphic 7" descr="Paint brush outline">
            <a:extLst>
              <a:ext uri="{FF2B5EF4-FFF2-40B4-BE49-F238E27FC236}">
                <a16:creationId xmlns:a16="http://schemas.microsoft.com/office/drawing/2014/main" id="{34885359-253B-5985-1DA4-4E40BCD295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94130" y="4895850"/>
            <a:ext cx="434340" cy="434340"/>
          </a:xfrm>
          <a:prstGeom prst="rect">
            <a:avLst/>
          </a:prstGeom>
        </p:spPr>
      </p:pic>
      <p:pic>
        <p:nvPicPr>
          <p:cNvPr id="9" name="Graphic 8" descr="Filter outline">
            <a:extLst>
              <a:ext uri="{FF2B5EF4-FFF2-40B4-BE49-F238E27FC236}">
                <a16:creationId xmlns:a16="http://schemas.microsoft.com/office/drawing/2014/main" id="{EEF41C0F-97AE-7B92-4BBC-5B6757061A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73874" y="5311775"/>
            <a:ext cx="434340" cy="43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500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DA668-84DD-4C4A-A400-784B0BF1C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Homeless Data </a:t>
            </a:r>
            <a:r>
              <a:rPr lang="en-US" dirty="0">
                <a:solidFill>
                  <a:srgbClr val="002060"/>
                </a:solidFill>
              </a:rPr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73D1F-FDCE-834E-A9F1-FE4DFABFF7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2547891"/>
            <a:ext cx="7886700" cy="3465559"/>
          </a:xfrm>
        </p:spPr>
        <p:txBody>
          <a:bodyPr>
            <a:normAutofit lnSpcReduction="10000"/>
          </a:bodyPr>
          <a:lstStyle/>
          <a:p>
            <a:r>
              <a:rPr lang="en-US" dirty="0">
                <a:hlinkClick r:id="rId2"/>
              </a:rPr>
              <a:t>North Carolina Department of Public Instruction</a:t>
            </a:r>
          </a:p>
          <a:p>
            <a:endParaRPr lang="en-US" dirty="0">
              <a:hlinkClick r:id="rId2"/>
            </a:endParaRPr>
          </a:p>
          <a:p>
            <a:r>
              <a:rPr lang="en-US" dirty="0">
                <a:hlinkClick r:id="rId2"/>
              </a:rPr>
              <a:t>US Department of Education </a:t>
            </a:r>
            <a:endParaRPr lang="en-US" dirty="0"/>
          </a:p>
          <a:p>
            <a:pPr marL="0" indent="0">
              <a:buNone/>
            </a:pPr>
            <a:endParaRPr lang="en-US" dirty="0">
              <a:hlinkClick r:id="rId3"/>
            </a:endParaRPr>
          </a:p>
          <a:p>
            <a:r>
              <a:rPr lang="en-US" dirty="0">
                <a:hlinkClick r:id="rId3"/>
              </a:rPr>
              <a:t>National Center for Homeless Education</a:t>
            </a:r>
            <a:endParaRPr lang="en-US" dirty="0"/>
          </a:p>
          <a:p>
            <a:endParaRPr lang="en-US" dirty="0"/>
          </a:p>
          <a:p>
            <a:r>
              <a:rPr lang="en-US" dirty="0" err="1">
                <a:hlinkClick r:id="rId4"/>
              </a:rPr>
              <a:t>SchoolHouse</a:t>
            </a:r>
            <a:r>
              <a:rPr lang="en-US" dirty="0">
                <a:hlinkClick r:id="rId4"/>
              </a:rPr>
              <a:t> Connection Data Profiles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2742F0-AE0D-6149-AFB7-53C323E89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7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a2761ec8-7198-4440-bea0-e9dd2af28b51}" enabled="1" method="Standard" siteId="{73e15cf5-5dbb-46af-a862-753916269d7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7595</TotalTime>
  <Words>225</Words>
  <Application>Microsoft Office PowerPoint</Application>
  <PresentationFormat>On-screen Show (4:3)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North Carolina  Data Slides  for Homeless Liaison Use Created July 2026 </vt:lpstr>
      <vt:lpstr>North Carolina Data 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Creating Slides Using Your Data</vt:lpstr>
      <vt:lpstr>Homeless Data 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Weakland</dc:creator>
  <cp:lastModifiedBy>Savannah Gay</cp:lastModifiedBy>
  <cp:revision>43</cp:revision>
  <dcterms:created xsi:type="dcterms:W3CDTF">2019-09-26T21:27:00Z</dcterms:created>
  <dcterms:modified xsi:type="dcterms:W3CDTF">2026-07-22T13:50:13Z</dcterms:modified>
</cp:coreProperties>
</file>