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11"/>
  </p:notesMasterIdLst>
  <p:sldIdLst>
    <p:sldId id="287" r:id="rId2"/>
    <p:sldId id="288" r:id="rId3"/>
    <p:sldId id="285" r:id="rId4"/>
    <p:sldId id="289" r:id="rId5"/>
    <p:sldId id="290" r:id="rId6"/>
    <p:sldId id="291" r:id="rId7"/>
    <p:sldId id="292" r:id="rId8"/>
    <p:sldId id="294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766"/>
    <a:srgbClr val="BED4E6"/>
    <a:srgbClr val="95B6D0"/>
    <a:srgbClr val="98A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6267FE-57B5-4193-8190-BA2D11555C90}" v="37" dt="2024-01-11T19:51:15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63" d="100"/>
          <a:sy n="63" d="100"/>
        </p:scale>
        <p:origin x="14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cg-my.sharepoint.com/personal/dastarne_uncg_edu/Documents/MIGRATION%20-%20DO%20NOT%20USE%20UNTIL%20DEC%2026%20-%20Box/1_NCHEP/Data/Data%20Collection/2025-2026SY%20Data%20Collection/Charts%20for%20About%20Page%202025SY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ncg-my.sharepoint.com/personal/dastarne_uncg_edu/Documents/MIGRATION%20-%20DO%20NOT%20USE%20UNTIL%20DEC%2026%20-%20Box/1_NCHEP/Data/Data%20Collection/2025-2026SY%20Data%20Collection/Charts%20for%20About%20Page%202025SY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ncg-my.sharepoint.com/personal/dastarne_uncg_edu/Documents/MIGRATION%20-%20DO%20NOT%20USE%20UNTIL%20DEC%2026%20-%20Box/1_NCHEP/Data/Data%20Collection/2025-2026SY%20Data%20Collection/Charts%20for%20About%20Page%202025SY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ncg-my.sharepoint.com/personal/dastarne_uncg_edu/Documents/MIGRATION%20-%20DO%20NOT%20USE%20UNTIL%20DEC%2026%20-%20Box/1_NCHEP/Data/Data%20Collection/2025-2026SY%20Data%20Collection/Charts%20for%20About%20Page%202025SY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https://uncg-my.sharepoint.com/personal/dastarne_uncg_edu/Documents/MIGRATION%20-%20DO%20NOT%20USE%20UNTIL%20DEC%2026%20-%20Box/1_NCHEP/Data/Data%20Collection/2025-2026SY%20Data%20Collection/Charts%20for%20About%20Page%202025SY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002060"/>
                </a:solidFill>
              </a:rPr>
              <a:t>North Carolina </a:t>
            </a:r>
          </a:p>
          <a:p>
            <a:pPr algn="ctr">
              <a:defRPr>
                <a:solidFill>
                  <a:srgbClr val="002060"/>
                </a:solidFill>
              </a:defRPr>
            </a:pPr>
            <a:r>
              <a:rPr lang="en-US" sz="3200" b="1" dirty="0">
                <a:solidFill>
                  <a:srgbClr val="002060"/>
                </a:solidFill>
              </a:rPr>
              <a:t>Historical</a:t>
            </a:r>
            <a:r>
              <a:rPr lang="en-US" sz="3200" b="1" baseline="0" dirty="0">
                <a:solidFill>
                  <a:srgbClr val="002060"/>
                </a:solidFill>
              </a:rPr>
              <a:t> Student Identifications </a:t>
            </a:r>
            <a:endParaRPr lang="en-US" sz="32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1-CC8A-4CED-B072-DEB9FEF99B6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3-CC8A-4CED-B072-DEB9FEF99B62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5-CC8A-4CED-B072-DEB9FEF99B6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7-CC8A-4CED-B072-DEB9FEF99B6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9-CC8A-4CED-B072-DEB9FEF99B62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B-CC8A-4CED-B072-DEB9FEF99B62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D-CC8A-4CED-B072-DEB9FEF99B6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F-CC8A-4CED-B072-DEB9FEF99B62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11-CC8A-4CED-B072-DEB9FEF99B62}"/>
              </c:ext>
            </c:extLst>
          </c:dPt>
          <c:dPt>
            <c:idx val="9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13-CC8A-4CED-B072-DEB9FEF99B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Sheet1!$A$6:$A$15</c:f>
              <c:strCache>
                <c:ptCount val="10"/>
                <c:pt idx="0">
                  <c:v>2015-2016SY</c:v>
                </c:pt>
                <c:pt idx="1">
                  <c:v>2016-2017SY</c:v>
                </c:pt>
                <c:pt idx="2">
                  <c:v>2017-2018SY</c:v>
                </c:pt>
                <c:pt idx="3">
                  <c:v>2018-2019SY</c:v>
                </c:pt>
                <c:pt idx="4">
                  <c:v>2019-2020SY</c:v>
                </c:pt>
                <c:pt idx="5">
                  <c:v>2020-2021SY</c:v>
                </c:pt>
                <c:pt idx="6">
                  <c:v>2021-2022SY</c:v>
                </c:pt>
                <c:pt idx="7">
                  <c:v>2022-2023SY </c:v>
                </c:pt>
                <c:pt idx="8">
                  <c:v>2023-2024SY</c:v>
                </c:pt>
                <c:pt idx="9">
                  <c:v>2024-2025SY </c:v>
                </c:pt>
              </c:strCache>
            </c:strRef>
          </c:cat>
          <c:val>
            <c:numRef>
              <c:f>Sheet1!$B$6:$B$15</c:f>
              <c:numCache>
                <c:formatCode>#,##0</c:formatCode>
                <c:ptCount val="10"/>
                <c:pt idx="0">
                  <c:v>26339</c:v>
                </c:pt>
                <c:pt idx="1">
                  <c:v>29297</c:v>
                </c:pt>
                <c:pt idx="2">
                  <c:v>28877</c:v>
                </c:pt>
                <c:pt idx="3">
                  <c:v>34725</c:v>
                </c:pt>
                <c:pt idx="4">
                  <c:v>27044</c:v>
                </c:pt>
                <c:pt idx="5">
                  <c:v>22644</c:v>
                </c:pt>
                <c:pt idx="6">
                  <c:v>30247</c:v>
                </c:pt>
                <c:pt idx="7">
                  <c:v>35282</c:v>
                </c:pt>
                <c:pt idx="8">
                  <c:v>37197</c:v>
                </c:pt>
                <c:pt idx="9">
                  <c:v>39248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C8A-4CED-B072-DEB9FEF99B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5936784"/>
        <c:axId val="915935824"/>
      </c:barChart>
      <c:catAx>
        <c:axId val="9159367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May</a:t>
                </a:r>
                <a:r>
                  <a:rPr lang="en-US" baseline="0" dirty="0"/>
                  <a:t> contain duplicated data.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0560869633793417"/>
              <c:y val="0.954185413663393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5935824"/>
        <c:crosses val="autoZero"/>
        <c:auto val="1"/>
        <c:lblAlgn val="ctr"/>
        <c:lblOffset val="100"/>
        <c:noMultiLvlLbl val="0"/>
      </c:catAx>
      <c:valAx>
        <c:axId val="9159358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1593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76200" cap="flat" cmpd="sng" algn="ctr">
      <a:solidFill>
        <a:schemeClr val="tx2">
          <a:lumMod val="75000"/>
          <a:lumOff val="2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002060"/>
                </a:solidFill>
              </a:rPr>
              <a:t>North Carolina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sz="3200" b="1" dirty="0">
                <a:solidFill>
                  <a:srgbClr val="002060"/>
                </a:solidFill>
              </a:rPr>
              <a:t>Primary</a:t>
            </a:r>
            <a:r>
              <a:rPr lang="en-US" sz="3200" b="1" baseline="0" dirty="0">
                <a:solidFill>
                  <a:srgbClr val="002060"/>
                </a:solidFill>
              </a:rPr>
              <a:t> Nighttime Residence</a:t>
            </a:r>
            <a:endParaRPr lang="en-US" sz="32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extLst>
              <c:ext xmlns:c16="http://schemas.microsoft.com/office/drawing/2014/chart" uri="{C3380CC4-5D6E-409C-BE32-E72D297353CC}">
                <c16:uniqueId val="{00000001-1292-4489-B9B3-4C46DCCEE09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extLst>
              <c:ext xmlns:c16="http://schemas.microsoft.com/office/drawing/2014/chart" uri="{C3380CC4-5D6E-409C-BE32-E72D297353CC}">
                <c16:uniqueId val="{00000003-1292-4489-B9B3-4C46DCCEE09D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extLst>
              <c:ext xmlns:c16="http://schemas.microsoft.com/office/drawing/2014/chart" uri="{C3380CC4-5D6E-409C-BE32-E72D297353CC}">
                <c16:uniqueId val="{00000005-1292-4489-B9B3-4C46DCCEE09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7-1292-4489-B9B3-4C46DCCEE09D}"/>
              </c:ext>
            </c:extLst>
          </c:dPt>
          <c:dLbls>
            <c:dLbl>
              <c:idx val="0"/>
              <c:layout>
                <c:manualLayout>
                  <c:x val="-7.5906298402038705E-2"/>
                  <c:y val="-6.8999250976496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92-4489-B9B3-4C46DCCEE09D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Sheet1!$A$42:$A$45</c:f>
              <c:strCache>
                <c:ptCount val="4"/>
                <c:pt idx="0">
                  <c:v>Doubled Up </c:v>
                </c:pt>
                <c:pt idx="1">
                  <c:v>Hotels/Motels </c:v>
                </c:pt>
                <c:pt idx="2">
                  <c:v>Sheltered </c:v>
                </c:pt>
                <c:pt idx="3">
                  <c:v>Unsheltered </c:v>
                </c:pt>
              </c:strCache>
            </c:strRef>
          </c:cat>
          <c:val>
            <c:numRef>
              <c:f>Sheet1!$B$42:$B$45</c:f>
              <c:numCache>
                <c:formatCode>0%</c:formatCode>
                <c:ptCount val="4"/>
                <c:pt idx="0">
                  <c:v>0.69</c:v>
                </c:pt>
                <c:pt idx="1">
                  <c:v>0.18</c:v>
                </c:pt>
                <c:pt idx="2">
                  <c:v>7.0000000000000007E-2</c:v>
                </c:pt>
                <c:pt idx="3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292-4489-B9B3-4C46DCCEE09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586538116045794"/>
          <c:y val="0.86965040965464546"/>
          <c:w val="0.76826923767908406"/>
          <c:h val="0.107261920524483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76200" cap="flat" cmpd="sng" algn="ctr">
      <a:solidFill>
        <a:schemeClr val="tx2">
          <a:lumMod val="75000"/>
          <a:lumOff val="2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002060"/>
                </a:solidFill>
              </a:rPr>
              <a:t>North Carolina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sz="3200" b="1" dirty="0">
                <a:solidFill>
                  <a:srgbClr val="002060"/>
                </a:solidFill>
              </a:rPr>
              <a:t>Unaccompanied</a:t>
            </a:r>
            <a:r>
              <a:rPr lang="en-US" sz="3200" b="1" baseline="0" dirty="0">
                <a:solidFill>
                  <a:srgbClr val="002060"/>
                </a:solidFill>
              </a:rPr>
              <a:t> Homeless Youth</a:t>
            </a:r>
            <a:endParaRPr lang="en-US" sz="32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prst="relaxedInset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Sheet1!$A$23:$A$32</c:f>
              <c:strCache>
                <c:ptCount val="10"/>
                <c:pt idx="0">
                  <c:v>2015-2016SY</c:v>
                </c:pt>
                <c:pt idx="1">
                  <c:v> 2016-2017SY</c:v>
                </c:pt>
                <c:pt idx="2">
                  <c:v> 2017-2018SY</c:v>
                </c:pt>
                <c:pt idx="3">
                  <c:v> 2018-2019SY</c:v>
                </c:pt>
                <c:pt idx="4">
                  <c:v>2019-2020SY</c:v>
                </c:pt>
                <c:pt idx="5">
                  <c:v>2020-2021SY</c:v>
                </c:pt>
                <c:pt idx="6">
                  <c:v>2021-2022SY</c:v>
                </c:pt>
                <c:pt idx="7">
                  <c:v>2022-2023SY</c:v>
                </c:pt>
                <c:pt idx="8">
                  <c:v>2023-2024SY </c:v>
                </c:pt>
                <c:pt idx="9">
                  <c:v>2024-2025SY</c:v>
                </c:pt>
              </c:strCache>
            </c:strRef>
          </c:cat>
          <c:val>
            <c:numRef>
              <c:f>Sheet1!$B$23:$B$32</c:f>
              <c:numCache>
                <c:formatCode>#,##0</c:formatCode>
                <c:ptCount val="10"/>
                <c:pt idx="0">
                  <c:v>2454</c:v>
                </c:pt>
                <c:pt idx="1">
                  <c:v>2650</c:v>
                </c:pt>
                <c:pt idx="2">
                  <c:v>3181</c:v>
                </c:pt>
                <c:pt idx="3">
                  <c:v>3321</c:v>
                </c:pt>
                <c:pt idx="4">
                  <c:v>2757</c:v>
                </c:pt>
                <c:pt idx="5">
                  <c:v>2319</c:v>
                </c:pt>
                <c:pt idx="6">
                  <c:v>2722</c:v>
                </c:pt>
                <c:pt idx="7">
                  <c:v>3218</c:v>
                </c:pt>
                <c:pt idx="8">
                  <c:v>3334</c:v>
                </c:pt>
                <c:pt idx="9">
                  <c:v>3258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59-401A-9CA3-EAD38CDFC4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74805856"/>
        <c:axId val="974802976"/>
      </c:barChart>
      <c:catAx>
        <c:axId val="97480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4802976"/>
        <c:crosses val="autoZero"/>
        <c:auto val="1"/>
        <c:lblAlgn val="ctr"/>
        <c:lblOffset val="100"/>
        <c:noMultiLvlLbl val="0"/>
      </c:catAx>
      <c:valAx>
        <c:axId val="97480297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May</a:t>
                </a:r>
                <a:r>
                  <a:rPr lang="en-US" baseline="0" dirty="0"/>
                  <a:t> contain duplicated data. 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crossAx val="97480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76200" cap="flat" cmpd="sng" algn="ctr">
      <a:solidFill>
        <a:schemeClr val="tx2">
          <a:lumMod val="75000"/>
          <a:lumOff val="2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002060"/>
                </a:solidFill>
              </a:rPr>
              <a:t>North Carolina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sz="3200" b="1" dirty="0">
                <a:solidFill>
                  <a:srgbClr val="002060"/>
                </a:solidFill>
              </a:rPr>
              <a:t>0-5</a:t>
            </a:r>
            <a:r>
              <a:rPr lang="en-US" sz="3200" b="1" baseline="0" dirty="0">
                <a:solidFill>
                  <a:srgbClr val="002060"/>
                </a:solidFill>
              </a:rPr>
              <a:t> Age Sibling Identifications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sz="3200" b="1" baseline="0" dirty="0">
                <a:solidFill>
                  <a:srgbClr val="002060"/>
                </a:solidFill>
              </a:rPr>
              <a:t> Who Are Not Enrolled in School</a:t>
            </a:r>
            <a:endParaRPr lang="en-US" sz="32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4-4484-4EC1-BE02-C690C75A4F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484-4EC1-BE02-C690C75A4F0F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2-4484-4EC1-BE02-C690C75A4F0F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484-4EC1-BE02-C690C75A4F0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Sheet1!$A$91:$A$95</c:f>
              <c:strCache>
                <c:ptCount val="5"/>
                <c:pt idx="0">
                  <c:v>2020-2021SY</c:v>
                </c:pt>
                <c:pt idx="1">
                  <c:v>2021-2022SY</c:v>
                </c:pt>
                <c:pt idx="2">
                  <c:v>2022-2023SY</c:v>
                </c:pt>
                <c:pt idx="3">
                  <c:v>2023-2024SY</c:v>
                </c:pt>
                <c:pt idx="4">
                  <c:v>2024-2025SY</c:v>
                </c:pt>
              </c:strCache>
            </c:strRef>
          </c:cat>
          <c:val>
            <c:numRef>
              <c:f>Sheet1!$B$91:$B$95</c:f>
              <c:numCache>
                <c:formatCode>General</c:formatCode>
                <c:ptCount val="5"/>
                <c:pt idx="0">
                  <c:v>1381</c:v>
                </c:pt>
                <c:pt idx="1">
                  <c:v>1918</c:v>
                </c:pt>
                <c:pt idx="2">
                  <c:v>2327</c:v>
                </c:pt>
                <c:pt idx="3">
                  <c:v>2550</c:v>
                </c:pt>
                <c:pt idx="4">
                  <c:v>2071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84-4EC1-BE02-C690C75A4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16907088"/>
        <c:axId val="916902768"/>
      </c:barChart>
      <c:catAx>
        <c:axId val="916907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6902768"/>
        <c:crosses val="autoZero"/>
        <c:auto val="1"/>
        <c:lblAlgn val="ctr"/>
        <c:lblOffset val="100"/>
        <c:noMultiLvlLbl val="0"/>
      </c:catAx>
      <c:valAx>
        <c:axId val="916902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1690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76200" cap="flat" cmpd="sng" algn="ctr">
      <a:solidFill>
        <a:schemeClr val="tx2">
          <a:lumMod val="75000"/>
          <a:lumOff val="2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Sheet1!$A$65:$A$72</cx:f>
        <cx:lvl ptCount="8">
          <cx:pt idx="0">Northeast</cx:pt>
          <cx:pt idx="1">Southeast</cx:pt>
          <cx:pt idx="2">North Central</cx:pt>
          <cx:pt idx="3">Sandhills</cx:pt>
          <cx:pt idx="4">Piedmont-Triad</cx:pt>
          <cx:pt idx="5">Southwest</cx:pt>
          <cx:pt idx="6">Northwest</cx:pt>
          <cx:pt idx="7">Western</cx:pt>
        </cx:lvl>
      </cx:strDim>
      <cx:numDim type="val">
        <cx:f>Sheet1!$B$65:$B$72</cx:f>
        <cx:lvl ptCount="8" formatCode="0%">
          <cx:pt idx="0">0.029999999999999999</cx:pt>
          <cx:pt idx="1">0.070000000000000007</cx:pt>
          <cx:pt idx="2">0.27000000000000002</cx:pt>
          <cx:pt idx="3">0.059999999999999998</cx:pt>
          <cx:pt idx="4">0.14000000000000001</cx:pt>
          <cx:pt idx="5">0.26000000000000001</cx:pt>
          <cx:pt idx="6">0.070000000000000007</cx:pt>
          <cx:pt idx="7">0.10000000000000001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>
                <a:solidFill>
                  <a:srgbClr val="002060"/>
                </a:solidFill>
              </a:defRPr>
            </a:pPr>
            <a:r>
              <a:rPr lang="en-US" sz="1400" b="1" i="0" u="none" strike="noStrike" baseline="0" dirty="0">
                <a:solidFill>
                  <a:srgbClr val="002060"/>
                </a:solidFill>
                <a:latin typeface="Aptos Narrow" panose="02110004020202020204"/>
              </a:rPr>
              <a:t>                      </a:t>
            </a:r>
            <a:r>
              <a:rPr lang="en-US" sz="3200" b="1" i="0" u="none" strike="noStrike" baseline="0" dirty="0">
                <a:solidFill>
                  <a:srgbClr val="002060"/>
                </a:solidFill>
                <a:latin typeface="+mj-lt"/>
              </a:rPr>
              <a:t>North Carolina  </a:t>
            </a:r>
          </a:p>
          <a:p>
            <a:pPr algn="ctr" rtl="0">
              <a:defRPr>
                <a:solidFill>
                  <a:srgbClr val="002060"/>
                </a:solidFill>
              </a:defRPr>
            </a:pPr>
            <a:r>
              <a:rPr lang="en-US" sz="3200" b="1" i="0" u="none" strike="noStrike" baseline="0" dirty="0">
                <a:solidFill>
                  <a:srgbClr val="002060"/>
                </a:solidFill>
                <a:latin typeface="+mj-lt"/>
              </a:rPr>
              <a:t>Homeless Identifications by Regions </a:t>
            </a:r>
          </a:p>
        </cx:rich>
      </cx:tx>
    </cx:title>
    <cx:plotArea>
      <cx:plotAreaRegion>
        <cx:plotSurface>
          <cx:spPr>
            <a:solidFill>
              <a:schemeClr val="bg1"/>
            </a:solidFill>
          </cx:spPr>
        </cx:plotSurface>
        <cx:series layoutId="funnel" uniqueId="{49314E08-D5B9-44B9-98BE-3E0F4F416C21}">
          <cx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x:spPr>
          <cx:dataPt idx="0">
            <cx:spPr>
              <a:solidFill>
                <a:srgbClr val="FFFF00"/>
              </a:solidFill>
            </cx:spPr>
          </cx:dataPt>
          <cx:dataPt idx="1">
            <cx:spPr>
              <a:solidFill>
                <a:srgbClr val="0F9ED5">
                  <a:lumMod val="40000"/>
                  <a:lumOff val="60000"/>
                </a:srgbClr>
              </a:solidFill>
            </cx:spPr>
          </cx:dataPt>
          <cx:dataPt idx="2">
            <cx:spPr>
              <a:solidFill>
                <a:srgbClr val="00B050"/>
              </a:solidFill>
            </cx:spPr>
          </cx:dataPt>
          <cx:dataPt idx="3">
            <cx:spPr>
              <a:solidFill>
                <a:srgbClr val="7030A0"/>
              </a:solidFill>
            </cx:spPr>
          </cx:dataPt>
          <cx:dataPt idx="4">
            <cx:spPr>
              <a:solidFill>
                <a:srgbClr val="FFC000"/>
              </a:solidFill>
            </cx:spPr>
          </cx:dataPt>
          <cx:dataPt idx="5">
            <cx:spPr>
              <a:solidFill>
                <a:srgbClr val="0E2841">
                  <a:lumMod val="75000"/>
                  <a:lumOff val="25000"/>
                </a:srgbClr>
              </a:solidFill>
            </cx:spPr>
          </cx:dataPt>
          <cx:dataPt idx="6">
            <cx:spPr>
              <a:solidFill>
                <a:srgbClr val="C00000"/>
              </a:solidFill>
            </cx:spPr>
          </cx:dataPt>
          <cx:dataPt idx="7">
            <cx:spPr>
              <a:solidFill>
                <a:srgbClr val="0070C0"/>
              </a:solidFill>
            </cx:spPr>
          </cx:dataPt>
          <cx:dataLabels>
            <cx:spPr>
              <a:solidFill>
                <a:schemeClr val="bg1"/>
              </a:solidFill>
            </cx:spPr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rgbClr val="002060"/>
                    </a:solidFill>
                    <a:latin typeface="+mj-lt"/>
                  </a:defRPr>
                </a:pPr>
                <a:endParaRPr lang="en-US" sz="1400" b="1" i="0" u="none" strike="noStrike" baseline="0">
                  <a:solidFill>
                    <a:srgbClr val="002060"/>
                  </a:solidFill>
                  <a:latin typeface="+mj-lt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50" b="1">
                <a:solidFill>
                  <a:srgbClr val="002060"/>
                </a:solidFill>
                <a:latin typeface="+mj-lt"/>
              </a:defRPr>
            </a:pPr>
            <a:endParaRPr lang="en-US" sz="1050" b="1" i="0" u="none" strike="noStrike" baseline="0">
              <a:solidFill>
                <a:srgbClr val="002060"/>
              </a:solidFill>
              <a:latin typeface="+mj-lt"/>
            </a:endParaRPr>
          </a:p>
        </cx:txPr>
      </cx:axis>
    </cx:plotArea>
  </cx:chart>
  <cx:spPr>
    <a:solidFill>
      <a:schemeClr val="bg1"/>
    </a:solidFill>
    <a:ln w="76200">
      <a:solidFill>
        <a:schemeClr val="tx2">
          <a:lumMod val="75000"/>
          <a:lumOff val="25000"/>
        </a:schemeClr>
      </a:solidFill>
    </a:ln>
  </cx:spPr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C0D78-D20D-BC45-889C-196C375B6AD8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3BD43-EE82-8F41-88EC-26ABE181A6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6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331EC5-2D5E-F24F-8FFA-59A753463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1071" y="3020060"/>
            <a:ext cx="3366135" cy="6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9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93A3F-3150-8C4A-AA7B-044A61998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5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DC374-ADAA-0A42-944D-75D3DF851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0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9C4EF-99B4-D44A-9A3D-D2116A929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1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F89CC-C415-E946-92AD-453037F99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3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53273-A98F-1C4C-809B-75084CADD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29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12E89-0D90-A04E-A402-D53692DE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36" y="815009"/>
            <a:ext cx="6480312" cy="4830417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4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A3B90-34C7-AC47-8EAD-2571983BEC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8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39E28-BD04-C14F-A80B-131D827B0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89045-DCCA-3143-B503-0CAFC25A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6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0493-06AA-B344-95FC-5C43DB87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9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85495-3245-4B4F-A717-1567ED3C5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1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D3C96-6D44-8840-87BC-433A8F9B8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47656-C5FC-954C-B761-1FC1C6E47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8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6EE58B9-9B87-4B4B-8931-230C7CE04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5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699" r:id="rId3"/>
    <p:sldLayoutId id="2147483718" r:id="rId4"/>
    <p:sldLayoutId id="2147483711" r:id="rId5"/>
    <p:sldLayoutId id="2147483710" r:id="rId6"/>
    <p:sldLayoutId id="2147483700" r:id="rId7"/>
    <p:sldLayoutId id="2147483712" r:id="rId8"/>
    <p:sldLayoutId id="2147483702" r:id="rId9"/>
    <p:sldLayoutId id="2147483713" r:id="rId10"/>
    <p:sldLayoutId id="2147483704" r:id="rId11"/>
    <p:sldLayoutId id="2147483714" r:id="rId12"/>
    <p:sldLayoutId id="2147483705" r:id="rId13"/>
    <p:sldLayoutId id="214748371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1C37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37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37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37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che.ed.gov/data/" TargetMode="External"/><Relationship Id="rId2" Type="http://schemas.openxmlformats.org/officeDocument/2006/relationships/hyperlink" Target="https://eddataexpress.ed.gov/dashboard/homeless/2021-2022?s=1035&amp;sy=2919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ublic.tableau.com/app/profile/schoolhouseconnection/viz/ChildandYouthHomelessnessDataProfiles/Nation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erson pointing on a map">
            <a:extLst>
              <a:ext uri="{FF2B5EF4-FFF2-40B4-BE49-F238E27FC236}">
                <a16:creationId xmlns:a16="http://schemas.microsoft.com/office/drawing/2014/main" id="{E0420A8D-7D75-E1C9-C94D-EF2119926D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0999" b="-1"/>
          <a:stretch>
            <a:fillRect/>
          </a:stretch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5B59E6-A654-0713-52B9-DE19A0C1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586204"/>
            <a:ext cx="7543800" cy="23141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500" dirty="0">
                <a:solidFill>
                  <a:srgbClr val="FFFFFF"/>
                </a:solidFill>
              </a:rPr>
              <a:t>North Carolina </a:t>
            </a:r>
            <a:br>
              <a:rPr lang="en-US" sz="4500" dirty="0">
                <a:solidFill>
                  <a:srgbClr val="FFFFFF"/>
                </a:solidFill>
              </a:rPr>
            </a:br>
            <a:r>
              <a:rPr lang="en-US" sz="4500" dirty="0">
                <a:solidFill>
                  <a:srgbClr val="FFFFFF"/>
                </a:solidFill>
              </a:rPr>
              <a:t>Data Slides</a:t>
            </a:r>
            <a:br>
              <a:rPr lang="en-US" sz="4500" dirty="0">
                <a:solidFill>
                  <a:srgbClr val="FFFFFF"/>
                </a:solidFill>
              </a:rPr>
            </a:br>
            <a:r>
              <a:rPr lang="en-US" sz="4500" dirty="0">
                <a:solidFill>
                  <a:srgbClr val="FFFFFF"/>
                </a:solidFill>
              </a:rPr>
              <a:t> for Homeless Liaison Use</a:t>
            </a:r>
            <a:br>
              <a:rPr lang="en-US" sz="45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</a:rPr>
              <a:t>Created November 2025</a:t>
            </a:r>
            <a:r>
              <a:rPr lang="en-US" sz="45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5B8E5-C622-5FA7-9A92-0E1F1AE45D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4944B7B2-FFA2-5148-A472-BF046BD89520}" type="slidenum">
              <a:rPr lang="en-US" sz="1200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1</a:t>
            </a:fld>
            <a:endParaRPr lang="en-US" sz="12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9770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6EB42-869E-28E1-4744-FD0AD5DE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North Carolina Data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566B8-140E-374D-C329-DE8E096C7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7983505" cy="4351338"/>
          </a:xfrm>
        </p:spPr>
        <p:txBody>
          <a:bodyPr/>
          <a:lstStyle/>
          <a:p>
            <a:r>
              <a:rPr lang="en-US" i="1" dirty="0"/>
              <a:t>These slides may be used when providing training and awareness presentations.  </a:t>
            </a:r>
          </a:p>
          <a:p>
            <a:r>
              <a:rPr lang="en-US" i="1" dirty="0"/>
              <a:t>Providing a comparison of local data and state data is a good way to help stakeholders understand and gauge the identifications and needs of the local homeless education program.</a:t>
            </a:r>
          </a:p>
          <a:p>
            <a:r>
              <a:rPr lang="en-US" i="1" dirty="0"/>
              <a:t>Tables, charts, and graphs are useful in organizing and visualizing data to make it easier to understand.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25AA9-FFA3-2501-065F-246E98048B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A055F-CFC9-32BC-A275-D56322EC5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A66EC31-C60A-62D5-512F-A0E91EE881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844314"/>
              </p:ext>
            </p:extLst>
          </p:nvPr>
        </p:nvGraphicFramePr>
        <p:xfrm>
          <a:off x="482600" y="335557"/>
          <a:ext cx="8178799" cy="568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0151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5A5375-5184-FE28-7E33-9A49845A17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886D26D-A288-942B-5D2B-ECBB9C8AF9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125532"/>
              </p:ext>
            </p:extLst>
          </p:nvPr>
        </p:nvGraphicFramePr>
        <p:xfrm>
          <a:off x="363894" y="162561"/>
          <a:ext cx="8528179" cy="589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135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7B1B0F-CCFF-7393-180C-82D392C92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B0E3C049-D086-D48B-0B92-39747C9E3D0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538622406"/>
                  </p:ext>
                </p:extLst>
              </p:nvPr>
            </p:nvGraphicFramePr>
            <p:xfrm>
              <a:off x="396551" y="367834"/>
              <a:ext cx="8350897" cy="570100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4" name="Chart 3">
                <a:extLst>
                  <a:ext uri="{FF2B5EF4-FFF2-40B4-BE49-F238E27FC236}">
                    <a16:creationId xmlns:a16="http://schemas.microsoft.com/office/drawing/2014/main" id="{B0E3C049-D086-D48B-0B92-39747C9E3D0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6551" y="367834"/>
                <a:ext cx="8350897" cy="57010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467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A31A29-0BBC-1E06-6ABA-B5DA37F010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DEA04A3-94A8-CE70-FE84-008D97D96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516915"/>
              </p:ext>
            </p:extLst>
          </p:nvPr>
        </p:nvGraphicFramePr>
        <p:xfrm>
          <a:off x="317241" y="391886"/>
          <a:ext cx="8593494" cy="574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343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19CCE7-248C-6269-14D4-9E1CE94895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1C7B4F-EFC0-D42B-0E77-41E6C0694B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6552023"/>
              </p:ext>
            </p:extLst>
          </p:nvPr>
        </p:nvGraphicFramePr>
        <p:xfrm>
          <a:off x="578497" y="382555"/>
          <a:ext cx="8210939" cy="575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93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B245-F44F-E891-0774-2D05C8BC8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5" y="365126"/>
            <a:ext cx="8423910" cy="1281111"/>
          </a:xfrm>
        </p:spPr>
        <p:txBody>
          <a:bodyPr/>
          <a:lstStyle/>
          <a:p>
            <a:pPr algn="ctr"/>
            <a:r>
              <a:rPr lang="en-US" dirty="0"/>
              <a:t>Creating Slides Using Your Data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A12F3-F6B3-18D5-478E-F358BF3BD2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646237"/>
            <a:ext cx="7886700" cy="43672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Choose “Insert” in the toolbar</a:t>
            </a:r>
          </a:p>
          <a:p>
            <a:r>
              <a:rPr lang="en-US" dirty="0"/>
              <a:t>In the Illustrations section, choose “Chart”</a:t>
            </a:r>
          </a:p>
          <a:p>
            <a:r>
              <a:rPr lang="en-US" dirty="0"/>
              <a:t> Choose the type of chart you would like to insert</a:t>
            </a:r>
          </a:p>
          <a:p>
            <a:r>
              <a:rPr lang="en-US" dirty="0"/>
              <a:t>Once the chart is chosen, an Excel sheet will appear for data to be entered into</a:t>
            </a:r>
          </a:p>
          <a:p>
            <a:r>
              <a:rPr lang="en-US" dirty="0"/>
              <a:t>You can edit the chart by choosing:</a:t>
            </a:r>
          </a:p>
          <a:p>
            <a:pPr lvl="1"/>
            <a:r>
              <a:rPr lang="en-US" dirty="0"/>
              <a:t>     Chart elements    </a:t>
            </a:r>
          </a:p>
          <a:p>
            <a:pPr lvl="1"/>
            <a:r>
              <a:rPr lang="en-US" dirty="0"/>
              <a:t>     Styles    </a:t>
            </a:r>
          </a:p>
          <a:p>
            <a:pPr lvl="1"/>
            <a:r>
              <a:rPr lang="en-US" dirty="0"/>
              <a:t>     Data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638CD-6D09-FD28-5DDE-5140C915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Graphic 6" descr="Add outline">
            <a:extLst>
              <a:ext uri="{FF2B5EF4-FFF2-40B4-BE49-F238E27FC236}">
                <a16:creationId xmlns:a16="http://schemas.microsoft.com/office/drawing/2014/main" id="{7B3C4930-0847-82A8-4568-9EDF93B34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4130" y="4542790"/>
            <a:ext cx="434340" cy="434340"/>
          </a:xfrm>
          <a:prstGeom prst="rect">
            <a:avLst/>
          </a:prstGeom>
        </p:spPr>
      </p:pic>
      <p:pic>
        <p:nvPicPr>
          <p:cNvPr id="8" name="Graphic 7" descr="Paint brush outline">
            <a:extLst>
              <a:ext uri="{FF2B5EF4-FFF2-40B4-BE49-F238E27FC236}">
                <a16:creationId xmlns:a16="http://schemas.microsoft.com/office/drawing/2014/main" id="{34885359-253B-5985-1DA4-4E40BCD29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4130" y="4895850"/>
            <a:ext cx="434340" cy="434340"/>
          </a:xfrm>
          <a:prstGeom prst="rect">
            <a:avLst/>
          </a:prstGeom>
        </p:spPr>
      </p:pic>
      <p:pic>
        <p:nvPicPr>
          <p:cNvPr id="9" name="Graphic 8" descr="Filter outline">
            <a:extLst>
              <a:ext uri="{FF2B5EF4-FFF2-40B4-BE49-F238E27FC236}">
                <a16:creationId xmlns:a16="http://schemas.microsoft.com/office/drawing/2014/main" id="{EEF41C0F-97AE-7B92-4BBC-5B6757061A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3874" y="5311775"/>
            <a:ext cx="434340" cy="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0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DA668-84DD-4C4A-A400-784B0BF1C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Homeless Data </a:t>
            </a:r>
            <a:r>
              <a:rPr lang="en-US" dirty="0">
                <a:solidFill>
                  <a:srgbClr val="002060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3D1F-FDCE-834E-A9F1-FE4DFABFF7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2547891"/>
            <a:ext cx="7886700" cy="3465559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North Carolina Department of Public Instruction</a:t>
            </a:r>
            <a:endParaRPr lang="en-US" dirty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US Department of Education </a:t>
            </a:r>
            <a:endParaRPr lang="en-US" dirty="0"/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National Center for Homeless Education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hlinkClick r:id="rId4"/>
              </a:rPr>
              <a:t>SchoolHouse</a:t>
            </a:r>
            <a:r>
              <a:rPr lang="en-US" dirty="0">
                <a:hlinkClick r:id="rId4"/>
              </a:rPr>
              <a:t> Connection Data Profiles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742F0-AE0D-6149-AFB7-53C323E89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7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a2761ec8-7198-4440-bea0-e9dd2af28b51}" enabled="1" method="Standard" siteId="{73e15cf5-5dbb-46af-a862-753916269d7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7550</TotalTime>
  <Words>221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 Narrow</vt:lpstr>
      <vt:lpstr>Arial</vt:lpstr>
      <vt:lpstr>Calibri</vt:lpstr>
      <vt:lpstr>Office Theme</vt:lpstr>
      <vt:lpstr>North Carolina  Data Slides  for Homeless Liaison Use Created November 2025 </vt:lpstr>
      <vt:lpstr>North Carolina Data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Creating Slides Using Your Data</vt:lpstr>
      <vt:lpstr>Homeless Data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Weakland</dc:creator>
  <cp:lastModifiedBy>Savannah Gay</cp:lastModifiedBy>
  <cp:revision>42</cp:revision>
  <dcterms:created xsi:type="dcterms:W3CDTF">2019-09-26T21:27:00Z</dcterms:created>
  <dcterms:modified xsi:type="dcterms:W3CDTF">2026-01-20T15:26:26Z</dcterms:modified>
</cp:coreProperties>
</file>